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lvl1pPr defTabSz="457200">
      <a:defRPr sz="2400">
        <a:latin typeface="+mn-lt"/>
        <a:ea typeface="+mn-ea"/>
        <a:cs typeface="+mn-cs"/>
        <a:sym typeface="Helvetica"/>
      </a:defRPr>
    </a:lvl1pPr>
    <a:lvl2pPr indent="457200" defTabSz="457200">
      <a:defRPr sz="2400">
        <a:latin typeface="+mn-lt"/>
        <a:ea typeface="+mn-ea"/>
        <a:cs typeface="+mn-cs"/>
        <a:sym typeface="Helvetica"/>
      </a:defRPr>
    </a:lvl2pPr>
    <a:lvl3pPr indent="914400" defTabSz="457200">
      <a:defRPr sz="2400">
        <a:latin typeface="+mn-lt"/>
        <a:ea typeface="+mn-ea"/>
        <a:cs typeface="+mn-cs"/>
        <a:sym typeface="Helvetica"/>
      </a:defRPr>
    </a:lvl3pPr>
    <a:lvl4pPr indent="1371600" defTabSz="457200">
      <a:defRPr sz="2400">
        <a:latin typeface="+mn-lt"/>
        <a:ea typeface="+mn-ea"/>
        <a:cs typeface="+mn-cs"/>
        <a:sym typeface="Helvetica"/>
      </a:defRPr>
    </a:lvl4pPr>
    <a:lvl5pPr indent="1828800" defTabSz="457200">
      <a:defRPr sz="2400">
        <a:latin typeface="+mn-lt"/>
        <a:ea typeface="+mn-ea"/>
        <a:cs typeface="+mn-cs"/>
        <a:sym typeface="Helvetica"/>
      </a:defRPr>
    </a:lvl5pPr>
    <a:lvl6pPr defTabSz="457200">
      <a:defRPr sz="2400">
        <a:latin typeface="+mn-lt"/>
        <a:ea typeface="+mn-ea"/>
        <a:cs typeface="+mn-cs"/>
        <a:sym typeface="Helvetica"/>
      </a:defRPr>
    </a:lvl6pPr>
    <a:lvl7pPr defTabSz="457200">
      <a:defRPr sz="2400">
        <a:latin typeface="+mn-lt"/>
        <a:ea typeface="+mn-ea"/>
        <a:cs typeface="+mn-cs"/>
        <a:sym typeface="Helvetica"/>
      </a:defRPr>
    </a:lvl7pPr>
    <a:lvl8pPr defTabSz="457200">
      <a:defRPr sz="2400">
        <a:latin typeface="+mn-lt"/>
        <a:ea typeface="+mn-ea"/>
        <a:cs typeface="+mn-cs"/>
        <a:sym typeface="Helvetica"/>
      </a:defRPr>
    </a:lvl8pPr>
    <a:lvl9pPr defTabSz="457200">
      <a:defRPr sz="2400"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381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01" name="Shape 1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1998145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83" name="Shape 3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84" name="Shape 38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87" name="Shape 3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95" name="Shape 3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06" name="Shape 40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09" name="Shape 4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10" name="Shape 41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13" name="Shape 4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17" name="Shape 4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22" name="Shape 42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26" name="Shape 42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33" name="Shape 4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38" name="Shape 43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44" name="Shape 4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47" name="Shape 4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51" name="Shape 4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52" name="Shape 4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55" name="Shape 4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56" name="Shape 45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59" name="Shape 4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60" name="Shape 4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63" name="Shape 4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64" name="Shape 4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67" name="Shape 4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71" name="Shape 4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72" name="Shape 47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75" name="Shape 4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76" name="Shape 47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79" name="Shape 4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80" name="Shape 48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85" name="Shape 4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89" name="Shape 4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90" name="Shape 49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93" name="Shape 4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94" name="Shape 49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497" name="Shape 4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01" name="Shape 5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02" name="Shape 50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05" name="Shape 5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06" name="Shape 50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09" name="Shape 5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10" name="Shape 51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13" name="Shape 5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14" name="Shape 51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17" name="Shape 5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21" name="Shape 5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22" name="Shape 52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25" name="Shape 5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29" name="Shape 5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30" name="Shape 53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33" name="Shape 5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34" name="Shape 53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37" name="Shape 5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38" name="Shape 53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41" name="Shape 5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47" name="Shape 5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48" name="Shape 5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51" name="Shape 5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52" name="Shape 5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55" name="Shape 5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56" name="Shape 55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59" name="Shape 5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60" name="Shape 5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63" name="Shape 5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64" name="Shape 5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67" name="Shape 5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68" name="Shape 5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71" name="Shape 5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72" name="Shape 57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75" name="Shape 5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76" name="Shape 57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79" name="Shape 5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80" name="Shape 58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83" name="Shape 5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84" name="Shape 58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89" name="Shape 5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90" name="Shape 59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93" name="Shape 5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94" name="Shape 59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597" name="Shape 5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598" name="Shape 59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01" name="Shape 6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02" name="Shape 60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05" name="Shape 6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06" name="Shape 60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09" name="Shape 6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10" name="Shape 61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13" name="Shape 6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14" name="Shape 61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17" name="Shape 6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18" name="Shape 61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21" name="Shape 6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22" name="Shape 62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25" name="Shape 6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26" name="Shape 62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31" name="Shape 6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32" name="Shape 63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35" name="Shape 6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36" name="Shape 63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39" name="Shape 6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40" name="Shape 64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43" name="Shape 6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47" name="Shape 6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48" name="Shape 6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51" name="Shape 6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52" name="Shape 6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55" name="Shape 6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56" name="Shape 65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59" name="Shape 6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60" name="Shape 6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63" name="Shape 6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67" name="Shape 6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68" name="Shape 6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73" name="Shape 6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77" name="Shape 6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78" name="Shape 67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81" name="Shape 6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85" name="Shape 6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86" name="Shape 68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89" name="Shape 6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90" name="Shape 69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93" name="Shape 6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94" name="Shape 69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697" name="Shape 6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698" name="Shape 69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01" name="Shape 7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02" name="Shape 70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05" name="Shape 7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06" name="Shape 70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09" name="Shape 7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10" name="Shape 71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15" name="Shape 7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16" name="Shape 71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19" name="Shape 7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20" name="Shape 72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23" name="Shape 7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24" name="Shape 72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27" name="Shape 7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28" name="Shape 72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31" name="Shape 7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32" name="Shape 73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35" name="Shape 7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36" name="Shape 73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39" name="Shape 7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40" name="Shape 74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43" name="Shape 7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44" name="Shape 7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47" name="Shape 7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48" name="Shape 7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51" name="Shape 7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52" name="Shape 7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57" name="Shape 7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58" name="Shape 75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61" name="Shape 7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62" name="Shape 76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65" name="Shape 7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66" name="Shape 76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69" name="Shape 7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70" name="Shape 77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73" name="Shape 7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74" name="Shape 77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77" name="Shape 7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78" name="Shape 77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81" name="Shape 7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82" name="Shape 78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85" name="Shape 7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86" name="Shape 78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89" name="Shape 7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90" name="Shape 79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93" name="Shape 7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794" name="Shape 79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799" name="Shape 7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00" name="Shape 80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03" name="Shape 8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07" name="Shape 8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08" name="Shape 80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11" name="Shape 8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12" name="Shape 81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15" name="Shape 8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16" name="Shape 81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21" name="Shape 8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22" name="Shape 82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25" name="Shape 8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26" name="Shape 82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29" name="Shape 8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30" name="Shape 83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33" name="Shape 8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34" name="Shape 83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37" name="Shape 8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38" name="Shape 83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41" name="Shape 8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42" name="Shape 84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45" name="Shape 8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46" name="Shape 84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49" name="Shape 8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50" name="Shape 85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53" name="Shape 8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54" name="Shape 85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57" name="Shape 8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58" name="Shape 85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63" name="Shape 8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64" name="Shape 8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67" name="Shape 8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68" name="Shape 8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71" name="Shape 8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72" name="Shape 87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75" name="Shape 8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76" name="Shape 87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79" name="Shape 8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80" name="Shape 88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83" name="Shape 8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84" name="Shape 88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87" name="Shape 8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88" name="Shape 88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91" name="Shape 8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92" name="Shape 89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95" name="Shape 8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896" name="Shape 89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899" name="Shape 8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00" name="Shape 90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05" name="Shape 9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06" name="Shape 90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09" name="Shape 9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10" name="Shape 91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13" name="Shape 9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14" name="Shape 91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17" name="Shape 9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18" name="Shape 91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21" name="Shape 9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22" name="Shape 92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25" name="Shape 9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26" name="Shape 92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92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29" name="Shape 9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30" name="Shape 93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33" name="Shape 9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34" name="Shape 93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37" name="Shape 9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38" name="Shape 93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41" name="Shape 9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42" name="Shape 94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47" name="Shape 9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48" name="Shape 9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51" name="Shape 9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52" name="Shape 9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55" name="Shape 9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56" name="Shape 95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59" name="Shape 9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60" name="Shape 9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63" name="Shape 9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67" name="Shape 9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68" name="Shape 9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71" name="Shape 9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Shape 97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75" name="Shape 9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hape 97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79" name="Shape 9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80" name="Shape 98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Shape 98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83" name="Shape 9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84" name="Shape 98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89" name="Shape 9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90" name="Shape 99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93" name="Shape 9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997" name="Shape 9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998" name="Shape 99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01" name="Shape 10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02" name="Shape 100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Shape 100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05" name="Shape 10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06" name="Shape 100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09" name="Shape 10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10" name="Shape 101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13" name="Shape 10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14" name="Shape 101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17" name="Shape 10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18" name="Shape 101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22" name="Shape 102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25" name="Shape 10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buChar char="•"/>
            </a:lvl1pPr>
            <a:lvl2pPr marL="579664" indent="-122464" defTabSz="457200">
              <a:spcBef>
                <a:spcPts val="0"/>
              </a:spcBef>
              <a:buChar char="–"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>
              <a:buChar char="•"/>
            </a:lvl3pPr>
            <a:lvl4pPr marL="1508760" indent="-137160" defTabSz="457200">
              <a:spcBef>
                <a:spcPts val="0"/>
              </a:spcBef>
              <a:buChar char="–"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1965960" indent="-137160" defTabSz="457200">
              <a:spcBef>
                <a:spcPts val="0"/>
              </a:spcBef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26" name="Shape 1026"/>
          <p:cNvSpPr>
            <a:spLocks noGrp="1"/>
          </p:cNvSpPr>
          <p:nvPr>
            <p:ph type="sldNum" sz="quarter" idx="2"/>
          </p:nvPr>
        </p:nvSpPr>
        <p:spPr>
          <a:xfrm>
            <a:off x="6553200" y="6269672"/>
            <a:ext cx="2133600" cy="26924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>
            <a:spLocks noGrp="1"/>
          </p:cNvSpPr>
          <p:nvPr>
            <p:ph type="title"/>
          </p:nvPr>
        </p:nvSpPr>
        <p:spPr>
          <a:xfrm>
            <a:off x="1453414" y="899962"/>
            <a:ext cx="6237172" cy="1143001"/>
          </a:xfrm>
          <a:prstGeom prst="rect">
            <a:avLst/>
          </a:prstGeom>
        </p:spPr>
        <p:txBody>
          <a:bodyPr lIns="34650" tIns="34650" rIns="34650" bIns="34650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29" name="Shape 1029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>
            <a:normAutofit/>
          </a:bodyPr>
          <a:lstStyle>
            <a:lvl1pPr>
              <a:buChar char="•"/>
            </a:lvl1pPr>
            <a:lvl2pPr marL="579664" indent="-122464" defTabSz="457200">
              <a:spcBef>
                <a:spcPts val="0"/>
              </a:spcBef>
              <a:buChar char="–"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>
              <a:buChar char="•"/>
            </a:lvl3pPr>
            <a:lvl4pPr marL="1508760" indent="-137160" defTabSz="457200">
              <a:spcBef>
                <a:spcPts val="0"/>
              </a:spcBef>
              <a:buChar char="–"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1965960" indent="-137160" defTabSz="457200">
              <a:spcBef>
                <a:spcPts val="0"/>
              </a:spcBef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xfrm>
            <a:off x="6073540" y="5560407"/>
            <a:ext cx="1617046" cy="247103"/>
          </a:xfrm>
          <a:prstGeom prst="rect">
            <a:avLst/>
          </a:prstGeom>
        </p:spPr>
        <p:txBody>
          <a:bodyPr lIns="34650" tIns="34650" rIns="34650" bIns="34650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33" name="Shape 1033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6073540" y="5565382"/>
            <a:ext cx="1617046" cy="437600"/>
          </a:xfrm>
          <a:prstGeom prst="rect">
            <a:avLst/>
          </a:prstGeom>
        </p:spPr>
        <p:txBody>
          <a:bodyPr lIns="34649" tIns="34649" rIns="34649" bIns="34649"/>
          <a:lstStyle>
            <a:lvl1pPr defTabSz="45720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37" name="Shape 1037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38" name="Shape 1038"/>
          <p:cNvSpPr>
            <a:spLocks noGrp="1"/>
          </p:cNvSpPr>
          <p:nvPr>
            <p:ph type="sldNum" sz="quarter" idx="2"/>
          </p:nvPr>
        </p:nvSpPr>
        <p:spPr>
          <a:xfrm>
            <a:off x="6073540" y="5565382"/>
            <a:ext cx="1617046" cy="437600"/>
          </a:xfrm>
          <a:prstGeom prst="rect">
            <a:avLst/>
          </a:prstGeom>
        </p:spPr>
        <p:txBody>
          <a:bodyPr lIns="34649" tIns="34649" rIns="34649" bIns="34649"/>
          <a:lstStyle>
            <a:lvl1pPr defTabSz="45720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41" name="Shape 1041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42" name="Shape 1042"/>
          <p:cNvSpPr>
            <a:spLocks noGrp="1"/>
          </p:cNvSpPr>
          <p:nvPr>
            <p:ph type="sldNum" sz="quarter" idx="2"/>
          </p:nvPr>
        </p:nvSpPr>
        <p:spPr>
          <a:xfrm>
            <a:off x="6073540" y="5565382"/>
            <a:ext cx="1617046" cy="437600"/>
          </a:xfrm>
          <a:prstGeom prst="rect">
            <a:avLst/>
          </a:prstGeom>
        </p:spPr>
        <p:txBody>
          <a:bodyPr lIns="34649" tIns="34649" rIns="34649" bIns="34649"/>
          <a:lstStyle>
            <a:lvl1pPr defTabSz="45720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45" name="Shape 1045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46" name="Shape 1046"/>
          <p:cNvSpPr>
            <a:spLocks noGrp="1"/>
          </p:cNvSpPr>
          <p:nvPr>
            <p:ph type="sldNum" sz="quarter" idx="2"/>
          </p:nvPr>
        </p:nvSpPr>
        <p:spPr>
          <a:xfrm>
            <a:off x="6073540" y="5565382"/>
            <a:ext cx="1617046" cy="437600"/>
          </a:xfrm>
          <a:prstGeom prst="rect">
            <a:avLst/>
          </a:prstGeom>
        </p:spPr>
        <p:txBody>
          <a:bodyPr lIns="34649" tIns="34649" rIns="34649" bIns="34649"/>
          <a:lstStyle>
            <a:lvl1pPr defTabSz="45720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49" name="Shape 1049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50" name="Shape 1050"/>
          <p:cNvSpPr>
            <a:spLocks noGrp="1"/>
          </p:cNvSpPr>
          <p:nvPr>
            <p:ph type="sldNum" sz="quarter" idx="2"/>
          </p:nvPr>
        </p:nvSpPr>
        <p:spPr>
          <a:xfrm>
            <a:off x="6073540" y="5565382"/>
            <a:ext cx="1617046" cy="437600"/>
          </a:xfrm>
          <a:prstGeom prst="rect">
            <a:avLst/>
          </a:prstGeom>
        </p:spPr>
        <p:txBody>
          <a:bodyPr lIns="34649" tIns="34649" rIns="34649" bIns="34649"/>
          <a:lstStyle>
            <a:lvl1pPr defTabSz="457200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Shape 1052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53" name="Shape 1053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54" name="Shape 1054"/>
          <p:cNvSpPr>
            <a:spLocks noGrp="1"/>
          </p:cNvSpPr>
          <p:nvPr>
            <p:ph type="sldNum" sz="quarter" idx="2"/>
          </p:nvPr>
        </p:nvSpPr>
        <p:spPr>
          <a:xfrm>
            <a:off x="6073540" y="5609832"/>
            <a:ext cx="1617046" cy="348700"/>
          </a:xfrm>
          <a:prstGeom prst="rect">
            <a:avLst/>
          </a:prstGeom>
        </p:spPr>
        <p:txBody>
          <a:bodyPr lIns="34649" tIns="34649" rIns="34649" bIns="34649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 b="1" cap="all">
                <a:solidFill>
                  <a:srgbClr val="1A1F8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>
                <a:solidFill>
                  <a:srgbClr val="1A1F83"/>
                </a:solidFill>
              </a:rPr>
              <a:t>Title Text</a:t>
            </a:r>
          </a:p>
        </p:txBody>
      </p:sp>
      <p:sp>
        <p:nvSpPr>
          <p:cNvPr id="1057" name="Shape 1057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 b="0" i="0"/>
            </a:pPr>
            <a:r>
              <a:rPr sz="1200" b="1" i="1"/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 b="0" i="0"/>
            </a:pPr>
            <a:r>
              <a:rPr sz="1200" b="1" i="1"/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58" name="Shape 1058"/>
          <p:cNvSpPr>
            <a:spLocks noGrp="1"/>
          </p:cNvSpPr>
          <p:nvPr>
            <p:ph type="sldNum" sz="quarter" idx="2"/>
          </p:nvPr>
        </p:nvSpPr>
        <p:spPr>
          <a:xfrm>
            <a:off x="6073540" y="5469303"/>
            <a:ext cx="1617046" cy="348703"/>
          </a:xfrm>
          <a:prstGeom prst="rect">
            <a:avLst/>
          </a:prstGeom>
        </p:spPr>
        <p:txBody>
          <a:bodyPr lIns="34650" tIns="34650" rIns="34650" bIns="34650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C825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Shape 106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457200">
              <a:defRPr sz="1200" b="1" cap="all">
                <a:solidFill>
                  <a:srgbClr val="1A1F8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>
                <a:solidFill>
                  <a:srgbClr val="1A1F83"/>
                </a:solidFill>
              </a:rPr>
              <a:t>Title Text</a:t>
            </a:r>
          </a:p>
        </p:txBody>
      </p:sp>
      <p:sp>
        <p:nvSpPr>
          <p:cNvPr id="1062" name="Shape 10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214312" indent="-214312" defTabSz="1143000">
              <a:buChar char="•"/>
              <a:defRPr sz="2000">
                <a:solidFill>
                  <a:srgbClr val="002060"/>
                </a:solidFill>
              </a:defRPr>
            </a:lvl1pPr>
            <a:lvl2pPr marL="579664" indent="-122464" defTabSz="457200">
              <a:spcBef>
                <a:spcPts val="0"/>
              </a:spcBef>
              <a:buChar char="–"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 marL="1104900" indent="-190500" defTabSz="1143000">
              <a:buChar char="•"/>
              <a:defRPr sz="2000">
                <a:solidFill>
                  <a:srgbClr val="002060"/>
                </a:solidFill>
              </a:defRPr>
            </a:lvl3pPr>
            <a:lvl4pPr marL="1508760" indent="-137160" defTabSz="457200">
              <a:spcBef>
                <a:spcPts val="0"/>
              </a:spcBef>
              <a:buChar char="–"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1965960" indent="-137160" defTabSz="457200">
              <a:spcBef>
                <a:spcPts val="0"/>
              </a:spcBef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02060"/>
                </a:solidFill>
              </a:rPr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02060"/>
                </a:solidFill>
              </a:rPr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6553200" y="6269672"/>
            <a:ext cx="2133600" cy="26924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457200">
              <a:defRPr sz="1200" b="1" cap="all">
                <a:solidFill>
                  <a:srgbClr val="1A1F8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>
                <a:solidFill>
                  <a:srgbClr val="1A1F83"/>
                </a:solidFill>
              </a:rPr>
              <a:t>Title Text</a:t>
            </a:r>
          </a:p>
        </p:txBody>
      </p:sp>
      <p:sp>
        <p:nvSpPr>
          <p:cNvPr id="1066" name="Shape 106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 b="0" i="0"/>
            </a:pPr>
            <a:r>
              <a:rPr sz="1200" b="1" i="1"/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 b="0" i="0"/>
            </a:pPr>
            <a:r>
              <a:rPr sz="1200" b="1" i="1"/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67" name="Shape 1067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4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70" name="Shape 1070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71" name="Shape 1071"/>
          <p:cNvSpPr>
            <a:spLocks noGrp="1"/>
          </p:cNvSpPr>
          <p:nvPr>
            <p:ph type="sldNum" sz="quarter" idx="2"/>
          </p:nvPr>
        </p:nvSpPr>
        <p:spPr>
          <a:xfrm>
            <a:off x="6073540" y="5609832"/>
            <a:ext cx="1617046" cy="348700"/>
          </a:xfrm>
          <a:prstGeom prst="rect">
            <a:avLst/>
          </a:prstGeom>
        </p:spPr>
        <p:txBody>
          <a:bodyPr lIns="34649" tIns="34649" rIns="34649" bIns="34649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Shape 1073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 b="1" cap="all">
                <a:solidFill>
                  <a:srgbClr val="1A1F8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>
                <a:solidFill>
                  <a:srgbClr val="1A1F83"/>
                </a:solidFill>
              </a:rPr>
              <a:t>Title Text</a:t>
            </a:r>
          </a:p>
        </p:txBody>
      </p:sp>
      <p:sp>
        <p:nvSpPr>
          <p:cNvPr id="1074" name="Shape 1074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 b="0" i="0"/>
            </a:pPr>
            <a:r>
              <a:rPr sz="1200" b="1" i="1"/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 b="0" i="0"/>
            </a:pPr>
            <a:r>
              <a:rPr sz="1200" b="1" i="1"/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75" name="Shape 1075"/>
          <p:cNvSpPr>
            <a:spLocks noGrp="1"/>
          </p:cNvSpPr>
          <p:nvPr>
            <p:ph type="sldNum" sz="quarter" idx="2"/>
          </p:nvPr>
        </p:nvSpPr>
        <p:spPr>
          <a:xfrm>
            <a:off x="6073540" y="5469303"/>
            <a:ext cx="1617046" cy="348703"/>
          </a:xfrm>
          <a:prstGeom prst="rect">
            <a:avLst/>
          </a:prstGeom>
        </p:spPr>
        <p:txBody>
          <a:bodyPr lIns="34650" tIns="34650" rIns="34650" bIns="34650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 b="1" cap="all">
                <a:solidFill>
                  <a:srgbClr val="1A1F8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>
                <a:solidFill>
                  <a:srgbClr val="1A1F83"/>
                </a:solidFill>
              </a:rPr>
              <a:t>Title Text</a:t>
            </a:r>
          </a:p>
        </p:txBody>
      </p:sp>
      <p:sp>
        <p:nvSpPr>
          <p:cNvPr id="1078" name="Shape 1078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 b="0" i="0"/>
            </a:pPr>
            <a:r>
              <a:rPr sz="1200" b="1" i="1"/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 b="0" i="0"/>
            </a:pPr>
            <a:r>
              <a:rPr sz="1200" b="1" i="1"/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79" name="Shape 1079"/>
          <p:cNvSpPr>
            <a:spLocks noGrp="1"/>
          </p:cNvSpPr>
          <p:nvPr>
            <p:ph type="sldNum" sz="quarter" idx="2"/>
          </p:nvPr>
        </p:nvSpPr>
        <p:spPr>
          <a:xfrm>
            <a:off x="6073540" y="5469303"/>
            <a:ext cx="1617046" cy="348703"/>
          </a:xfrm>
          <a:prstGeom prst="rect">
            <a:avLst/>
          </a:prstGeom>
        </p:spPr>
        <p:txBody>
          <a:bodyPr lIns="34650" tIns="34650" rIns="34650" bIns="34650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 b="1" cap="all">
                <a:solidFill>
                  <a:srgbClr val="1A1F8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>
                <a:solidFill>
                  <a:srgbClr val="1A1F83"/>
                </a:solidFill>
              </a:rPr>
              <a:t>Title Text</a:t>
            </a:r>
          </a:p>
        </p:txBody>
      </p:sp>
      <p:sp>
        <p:nvSpPr>
          <p:cNvPr id="1082" name="Shape 1082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 b="0" i="0"/>
            </a:pPr>
            <a:r>
              <a:rPr sz="1200" b="1" i="1"/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 b="0" i="0"/>
            </a:pPr>
            <a:r>
              <a:rPr sz="1200" b="1" i="1"/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83" name="Shape 1083"/>
          <p:cNvSpPr>
            <a:spLocks noGrp="1"/>
          </p:cNvSpPr>
          <p:nvPr>
            <p:ph type="sldNum" sz="quarter" idx="2"/>
          </p:nvPr>
        </p:nvSpPr>
        <p:spPr>
          <a:xfrm>
            <a:off x="6073540" y="5469303"/>
            <a:ext cx="1617046" cy="348703"/>
          </a:xfrm>
          <a:prstGeom prst="rect">
            <a:avLst/>
          </a:prstGeom>
        </p:spPr>
        <p:txBody>
          <a:bodyPr lIns="34650" tIns="34650" rIns="34650" bIns="34650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 b="1" cap="all">
                <a:solidFill>
                  <a:srgbClr val="1A1F8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>
                <a:solidFill>
                  <a:srgbClr val="1A1F83"/>
                </a:solidFill>
              </a:rPr>
              <a:t>Title Text</a:t>
            </a:r>
          </a:p>
        </p:txBody>
      </p:sp>
      <p:sp>
        <p:nvSpPr>
          <p:cNvPr id="1086" name="Shape 1086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 b="1" i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 b="0" i="0"/>
            </a:pPr>
            <a:r>
              <a:rPr sz="1200" b="1" i="1"/>
              <a:t>Body Level One</a:t>
            </a:r>
          </a:p>
          <a:p>
            <a:pPr lvl="1">
              <a:defRPr sz="1800" b="0" i="0"/>
            </a:pPr>
            <a:r>
              <a:rPr sz="1200" b="1" i="1"/>
              <a:t>Body Level Two</a:t>
            </a:r>
          </a:p>
          <a:p>
            <a:pPr lvl="2">
              <a:defRPr sz="1800" b="0" i="0"/>
            </a:pPr>
            <a:r>
              <a:rPr sz="1200" b="1" i="1"/>
              <a:t>Body Level Three</a:t>
            </a:r>
          </a:p>
          <a:p>
            <a:pPr lvl="3">
              <a:defRPr sz="1800" b="0" i="0"/>
            </a:pPr>
            <a:r>
              <a:rPr sz="1200" b="1" i="1"/>
              <a:t>Body Level Four</a:t>
            </a:r>
          </a:p>
          <a:p>
            <a:pPr lvl="4">
              <a:defRPr sz="1800" b="0" i="0"/>
            </a:pPr>
            <a:r>
              <a:rPr sz="1200" b="1" i="1"/>
              <a:t>Body Level Five</a:t>
            </a:r>
          </a:p>
        </p:txBody>
      </p:sp>
      <p:sp>
        <p:nvSpPr>
          <p:cNvPr id="1087" name="Shape 1087"/>
          <p:cNvSpPr>
            <a:spLocks noGrp="1"/>
          </p:cNvSpPr>
          <p:nvPr>
            <p:ph type="sldNum" sz="quarter" idx="2"/>
          </p:nvPr>
        </p:nvSpPr>
        <p:spPr>
          <a:xfrm>
            <a:off x="6073540" y="5469303"/>
            <a:ext cx="1617046" cy="348703"/>
          </a:xfrm>
          <a:prstGeom prst="rect">
            <a:avLst/>
          </a:prstGeom>
        </p:spPr>
        <p:txBody>
          <a:bodyPr lIns="34650" tIns="34650" rIns="34650" bIns="34650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>
            <a:spLocks noGrp="1"/>
          </p:cNvSpPr>
          <p:nvPr>
            <p:ph type="sldNum" sz="quarter" idx="2"/>
          </p:nvPr>
        </p:nvSpPr>
        <p:spPr>
          <a:xfrm>
            <a:off x="6073540" y="5469303"/>
            <a:ext cx="1617046" cy="348703"/>
          </a:xfrm>
          <a:prstGeom prst="rect">
            <a:avLst/>
          </a:prstGeom>
        </p:spPr>
        <p:txBody>
          <a:bodyPr lIns="34650" tIns="34650" rIns="34650" bIns="34650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>
            <a:spLocks noGrp="1"/>
          </p:cNvSpPr>
          <p:nvPr>
            <p:ph type="title"/>
          </p:nvPr>
        </p:nvSpPr>
        <p:spPr>
          <a:xfrm>
            <a:off x="1453414" y="1038325"/>
            <a:ext cx="6237172" cy="1004638"/>
          </a:xfrm>
          <a:prstGeom prst="rect">
            <a:avLst/>
          </a:prstGeom>
        </p:spPr>
        <p:txBody>
          <a:bodyPr lIns="34650" tIns="34650" rIns="34650" bIns="34650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092" name="Shape 1092"/>
          <p:cNvSpPr>
            <a:spLocks noGrp="1"/>
          </p:cNvSpPr>
          <p:nvPr>
            <p:ph type="body" idx="1"/>
          </p:nvPr>
        </p:nvSpPr>
        <p:spPr>
          <a:xfrm>
            <a:off x="1453414" y="2042962"/>
            <a:ext cx="6237172" cy="3984860"/>
          </a:xfrm>
          <a:prstGeom prst="rect">
            <a:avLst/>
          </a:prstGeom>
        </p:spPr>
        <p:txBody>
          <a:bodyPr lIns="34650" tIns="34650" rIns="34650" bIns="34650"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093" name="Shape 1093"/>
          <p:cNvSpPr>
            <a:spLocks noGrp="1"/>
          </p:cNvSpPr>
          <p:nvPr>
            <p:ph type="sldNum" sz="quarter" idx="2"/>
          </p:nvPr>
        </p:nvSpPr>
        <p:spPr>
          <a:xfrm>
            <a:off x="6073540" y="5609832"/>
            <a:ext cx="1617046" cy="348700"/>
          </a:xfrm>
          <a:prstGeom prst="rect">
            <a:avLst/>
          </a:prstGeom>
        </p:spPr>
        <p:txBody>
          <a:bodyPr lIns="34649" tIns="34649" rIns="34649" bIns="34649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21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sldNum" sz="quarter" idx="2"/>
          </p:nvPr>
        </p:nvSpPr>
        <p:spPr>
          <a:xfrm>
            <a:off x="6553200" y="6269671"/>
            <a:ext cx="2133600" cy="26923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21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>
            <a:spLocks noGrp="1"/>
          </p:cNvSpPr>
          <p:nvPr>
            <p:ph type="sldNum" sz="quarter" idx="2"/>
          </p:nvPr>
        </p:nvSpPr>
        <p:spPr>
          <a:xfrm>
            <a:off x="6553200" y="6269671"/>
            <a:ext cx="2133600" cy="26923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>
            <a:spLocks noGrp="1"/>
          </p:cNvSpPr>
          <p:nvPr>
            <p:ph type="sldNum" sz="quarter" idx="2"/>
          </p:nvPr>
        </p:nvSpPr>
        <p:spPr>
          <a:xfrm>
            <a:off x="6553200" y="6282374"/>
            <a:ext cx="2133600" cy="2438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100"/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13" name="Shape 2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64" name="Shape 2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74" name="Shape 27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85" name="Shape 2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86" name="Shape 28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89" name="Shape 2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01" name="Shape 3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19" name="Shape 3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23" name="Shape 3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24" name="Shape 32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31" name="Shape 3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32" name="Shape 33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39" name="Shape 3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43" name="Shape 3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44" name="Shape 34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51" name="Shape 3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52" name="Shape 35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gradFill flip="none" rotWithShape="1">
          <a:gsLst>
            <a:gs pos="0">
              <a:srgbClr val="D1C39F"/>
            </a:gs>
            <a:gs pos="100000">
              <a:srgbClr val="FFEFD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60" name="Shape 36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67" name="Shape 3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72" name="Shape 372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1pPr>
            <a:lvl2pPr marL="0" indent="2286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2pPr>
            <a:lvl3pPr marL="0" indent="4572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3pPr>
            <a:lvl4pPr marL="0" indent="6858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4pPr>
            <a:lvl5pPr marL="0" indent="914400" defTabSz="457200">
              <a:spcBef>
                <a:spcPts val="0"/>
              </a:spcBef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553200" y="6165695"/>
            <a:ext cx="2133600" cy="3708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68" Type="http://schemas.openxmlformats.org/officeDocument/2006/relationships/slideLayout" Target="../slideLayouts/slideLayout268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79" Type="http://schemas.openxmlformats.org/officeDocument/2006/relationships/slideLayout" Target="../slideLayouts/slideLayout279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290" Type="http://schemas.openxmlformats.org/officeDocument/2006/relationships/theme" Target="../theme/theme1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269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291" Type="http://schemas.openxmlformats.org/officeDocument/2006/relationships/image" Target="../media/image1.png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34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0" Type="http://schemas.openxmlformats.org/officeDocument/2006/relationships/slideLayout" Target="../slideLayouts/slideLayout250.xml"/><Relationship Id="rId255" Type="http://schemas.openxmlformats.org/officeDocument/2006/relationships/slideLayout" Target="../slideLayouts/slideLayout255.xml"/><Relationship Id="rId271" Type="http://schemas.openxmlformats.org/officeDocument/2006/relationships/slideLayout" Target="../slideLayouts/slideLayout271.xml"/><Relationship Id="rId276" Type="http://schemas.openxmlformats.org/officeDocument/2006/relationships/slideLayout" Target="../slideLayouts/slideLayout276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261" Type="http://schemas.openxmlformats.org/officeDocument/2006/relationships/slideLayout" Target="../slideLayouts/slideLayout261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282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1" Type="http://schemas.openxmlformats.org/officeDocument/2006/relationships/slideLayout" Target="../slideLayouts/slideLayout251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72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9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269672"/>
            <a:ext cx="2133600" cy="269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 defTabSz="914400">
              <a:defRPr sz="1200">
                <a:solidFill>
                  <a:srgbClr val="898989"/>
                </a:solidFill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  <p:sldLayoutId id="2147483849" r:id="rId201"/>
    <p:sldLayoutId id="2147483850" r:id="rId202"/>
    <p:sldLayoutId id="2147483851" r:id="rId203"/>
    <p:sldLayoutId id="2147483852" r:id="rId204"/>
    <p:sldLayoutId id="2147483853" r:id="rId205"/>
    <p:sldLayoutId id="2147483854" r:id="rId206"/>
    <p:sldLayoutId id="2147483855" r:id="rId207"/>
    <p:sldLayoutId id="2147483856" r:id="rId208"/>
    <p:sldLayoutId id="2147483857" r:id="rId209"/>
    <p:sldLayoutId id="2147483858" r:id="rId210"/>
    <p:sldLayoutId id="2147483859" r:id="rId211"/>
    <p:sldLayoutId id="2147483860" r:id="rId212"/>
    <p:sldLayoutId id="2147483861" r:id="rId213"/>
    <p:sldLayoutId id="2147483862" r:id="rId214"/>
    <p:sldLayoutId id="2147483863" r:id="rId215"/>
    <p:sldLayoutId id="2147483864" r:id="rId216"/>
    <p:sldLayoutId id="2147483865" r:id="rId217"/>
    <p:sldLayoutId id="2147483866" r:id="rId218"/>
    <p:sldLayoutId id="2147483867" r:id="rId219"/>
    <p:sldLayoutId id="2147483868" r:id="rId220"/>
    <p:sldLayoutId id="2147483869" r:id="rId221"/>
    <p:sldLayoutId id="2147483870" r:id="rId222"/>
    <p:sldLayoutId id="2147483871" r:id="rId223"/>
    <p:sldLayoutId id="2147483872" r:id="rId224"/>
    <p:sldLayoutId id="2147483873" r:id="rId225"/>
    <p:sldLayoutId id="2147483874" r:id="rId226"/>
    <p:sldLayoutId id="2147483875" r:id="rId227"/>
    <p:sldLayoutId id="2147483876" r:id="rId228"/>
    <p:sldLayoutId id="2147483877" r:id="rId229"/>
    <p:sldLayoutId id="2147483878" r:id="rId230"/>
    <p:sldLayoutId id="2147483879" r:id="rId231"/>
    <p:sldLayoutId id="2147483880" r:id="rId232"/>
    <p:sldLayoutId id="2147483881" r:id="rId233"/>
    <p:sldLayoutId id="2147483882" r:id="rId234"/>
    <p:sldLayoutId id="2147483883" r:id="rId235"/>
    <p:sldLayoutId id="2147483884" r:id="rId236"/>
    <p:sldLayoutId id="2147483885" r:id="rId237"/>
    <p:sldLayoutId id="2147483886" r:id="rId238"/>
    <p:sldLayoutId id="2147483887" r:id="rId239"/>
    <p:sldLayoutId id="2147483888" r:id="rId240"/>
    <p:sldLayoutId id="2147483889" r:id="rId241"/>
    <p:sldLayoutId id="2147483890" r:id="rId242"/>
    <p:sldLayoutId id="2147483891" r:id="rId243"/>
    <p:sldLayoutId id="2147483892" r:id="rId244"/>
    <p:sldLayoutId id="2147483893" r:id="rId245"/>
    <p:sldLayoutId id="2147483894" r:id="rId246"/>
    <p:sldLayoutId id="2147483895" r:id="rId247"/>
    <p:sldLayoutId id="2147483896" r:id="rId248"/>
    <p:sldLayoutId id="2147483897" r:id="rId249"/>
    <p:sldLayoutId id="2147483898" r:id="rId250"/>
    <p:sldLayoutId id="2147483899" r:id="rId251"/>
    <p:sldLayoutId id="2147483900" r:id="rId252"/>
    <p:sldLayoutId id="2147483901" r:id="rId253"/>
    <p:sldLayoutId id="2147483902" r:id="rId254"/>
    <p:sldLayoutId id="2147483903" r:id="rId255"/>
    <p:sldLayoutId id="2147483904" r:id="rId256"/>
    <p:sldLayoutId id="2147483905" r:id="rId257"/>
    <p:sldLayoutId id="2147483906" r:id="rId258"/>
    <p:sldLayoutId id="2147483907" r:id="rId259"/>
    <p:sldLayoutId id="2147483908" r:id="rId260"/>
    <p:sldLayoutId id="2147483909" r:id="rId261"/>
    <p:sldLayoutId id="2147483910" r:id="rId262"/>
    <p:sldLayoutId id="2147483911" r:id="rId263"/>
    <p:sldLayoutId id="2147483912" r:id="rId264"/>
    <p:sldLayoutId id="2147483913" r:id="rId265"/>
    <p:sldLayoutId id="2147483914" r:id="rId266"/>
    <p:sldLayoutId id="2147483915" r:id="rId267"/>
    <p:sldLayoutId id="2147483916" r:id="rId268"/>
    <p:sldLayoutId id="2147483917" r:id="rId269"/>
    <p:sldLayoutId id="2147483918" r:id="rId270"/>
    <p:sldLayoutId id="2147483919" r:id="rId271"/>
    <p:sldLayoutId id="2147483920" r:id="rId272"/>
    <p:sldLayoutId id="2147483921" r:id="rId273"/>
    <p:sldLayoutId id="2147483922" r:id="rId274"/>
    <p:sldLayoutId id="2147483923" r:id="rId275"/>
    <p:sldLayoutId id="2147483924" r:id="rId276"/>
    <p:sldLayoutId id="2147483925" r:id="rId277"/>
    <p:sldLayoutId id="2147483926" r:id="rId278"/>
    <p:sldLayoutId id="2147483927" r:id="rId279"/>
    <p:sldLayoutId id="2147483928" r:id="rId280"/>
    <p:sldLayoutId id="2147483929" r:id="rId281"/>
    <p:sldLayoutId id="2147483930" r:id="rId282"/>
    <p:sldLayoutId id="2147483931" r:id="rId283"/>
    <p:sldLayoutId id="2147483932" r:id="rId284"/>
    <p:sldLayoutId id="2147483933" r:id="rId285"/>
    <p:sldLayoutId id="2147483934" r:id="rId286"/>
    <p:sldLayoutId id="2147483935" r:id="rId287"/>
    <p:sldLayoutId id="2147483936" r:id="rId288"/>
    <p:sldLayoutId id="2147483937" r:id="rId289"/>
  </p:sldLayoutIdLst>
  <p:transition spd="med"/>
  <p:txStyles>
    <p:titleStyle>
      <a:lvl1pPr algn="ctr">
        <a:defRPr sz="4400">
          <a:latin typeface="+mj-lt"/>
          <a:ea typeface="+mj-ea"/>
          <a:cs typeface="+mj-cs"/>
          <a:sym typeface="Trebuchet MS"/>
        </a:defRPr>
      </a:lvl1pPr>
      <a:lvl2pPr indent="228600" algn="ctr">
        <a:defRPr sz="4400">
          <a:latin typeface="+mj-lt"/>
          <a:ea typeface="+mj-ea"/>
          <a:cs typeface="+mj-cs"/>
          <a:sym typeface="Trebuchet MS"/>
        </a:defRPr>
      </a:lvl2pPr>
      <a:lvl3pPr indent="457200" algn="ctr">
        <a:defRPr sz="4400">
          <a:latin typeface="+mj-lt"/>
          <a:ea typeface="+mj-ea"/>
          <a:cs typeface="+mj-cs"/>
          <a:sym typeface="Trebuchet MS"/>
        </a:defRPr>
      </a:lvl3pPr>
      <a:lvl4pPr indent="685800" algn="ctr">
        <a:defRPr sz="4400">
          <a:latin typeface="+mj-lt"/>
          <a:ea typeface="+mj-ea"/>
          <a:cs typeface="+mj-cs"/>
          <a:sym typeface="Trebuchet MS"/>
        </a:defRPr>
      </a:lvl4pPr>
      <a:lvl5pPr indent="914400" algn="ctr">
        <a:defRPr sz="4400">
          <a:latin typeface="+mj-lt"/>
          <a:ea typeface="+mj-ea"/>
          <a:cs typeface="+mj-cs"/>
          <a:sym typeface="Trebuchet MS"/>
        </a:defRPr>
      </a:lvl5pPr>
      <a:lvl6pPr indent="1143000" algn="ctr">
        <a:defRPr sz="4400">
          <a:latin typeface="+mj-lt"/>
          <a:ea typeface="+mj-ea"/>
          <a:cs typeface="+mj-cs"/>
          <a:sym typeface="Trebuchet MS"/>
        </a:defRPr>
      </a:lvl6pPr>
      <a:lvl7pPr indent="1371600" algn="ctr">
        <a:defRPr sz="4400">
          <a:latin typeface="+mj-lt"/>
          <a:ea typeface="+mj-ea"/>
          <a:cs typeface="+mj-cs"/>
          <a:sym typeface="Trebuchet MS"/>
        </a:defRPr>
      </a:lvl7pPr>
      <a:lvl8pPr indent="1600200" algn="ctr">
        <a:defRPr sz="4400">
          <a:latin typeface="+mj-lt"/>
          <a:ea typeface="+mj-ea"/>
          <a:cs typeface="+mj-cs"/>
          <a:sym typeface="Trebuchet MS"/>
        </a:defRPr>
      </a:lvl8pPr>
      <a:lvl9pPr indent="1828800" algn="ctr">
        <a:defRPr sz="4400">
          <a:latin typeface="+mj-lt"/>
          <a:ea typeface="+mj-ea"/>
          <a:cs typeface="+mj-cs"/>
          <a:sym typeface="Trebuchet MS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1pPr>
      <a:lvl2pPr marL="783771" indent="-326571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2pPr>
      <a:lvl3pPr marL="1219200" indent="-304800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3pPr>
      <a:lvl4pPr marL="1737360" indent="-365760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4pPr>
      <a:lvl5pPr marL="2235200" indent="-406400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5pPr>
      <a:lvl6pPr marL="2692400" indent="-406400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6pPr>
      <a:lvl7pPr marL="3149600" indent="-406400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7pPr>
      <a:lvl8pPr marL="3606800" indent="-406400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8pPr>
      <a:lvl9pPr marL="4064000" indent="-406400">
        <a:spcBef>
          <a:spcPts val="700"/>
        </a:spcBef>
        <a:buSzPct val="100000"/>
        <a:buFont typeface="Arial"/>
        <a:buChar char="»"/>
        <a:defRPr sz="3200">
          <a:latin typeface="+mj-lt"/>
          <a:ea typeface="+mj-ea"/>
          <a:cs typeface="+mj-cs"/>
          <a:sym typeface="Trebuchet MS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1pPr>
      <a:lvl2pPr indent="228600"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2pPr>
      <a:lvl3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3pPr>
      <a:lvl4pPr indent="685800"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4pPr>
      <a:lvl5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5pPr>
      <a:lvl6pPr indent="1143000"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6pPr>
      <a:lvl7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7pPr>
      <a:lvl8pPr indent="1600200"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8pPr>
      <a:lvl9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bonardi.lb@gmail.com" TargetMode="External"/><Relationship Id="rId2" Type="http://schemas.openxmlformats.org/officeDocument/2006/relationships/hyperlink" Target="mailto:marco.saglione@tin.it" TargetMode="External"/><Relationship Id="rId1" Type="http://schemas.openxmlformats.org/officeDocument/2006/relationships/slideLayout" Target="../slideLayouts/slideLayout27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8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/>
          <p:nvPr/>
        </p:nvSpPr>
        <p:spPr>
          <a:xfrm>
            <a:off x="101668" y="190499"/>
            <a:ext cx="6906934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000">
                <a:solidFill>
                  <a:srgbClr val="F5D328"/>
                </a:solidFill>
              </a:rPr>
              <a:t>                  </a:t>
            </a:r>
            <a:r>
              <a:rPr sz="4800">
                <a:solidFill>
                  <a:srgbClr val="F5D328"/>
                </a:solidFill>
              </a:rPr>
              <a:t>The</a:t>
            </a:r>
            <a:endParaRPr sz="5700">
              <a:solidFill>
                <a:srgbClr val="F5D328"/>
              </a:solidFill>
            </a:endParaRPr>
          </a:p>
          <a:p>
            <a:pPr lvl="0">
              <a:defRPr sz="1800"/>
            </a:pPr>
            <a:r>
              <a:rPr sz="5700">
                <a:solidFill>
                  <a:srgbClr val="F5D328"/>
                </a:solidFill>
              </a:rPr>
              <a:t>      </a:t>
            </a:r>
            <a:r>
              <a:rPr sz="9000">
                <a:solidFill>
                  <a:srgbClr val="F5D328"/>
                </a:solidFill>
              </a:rPr>
              <a:t>Rotary</a:t>
            </a:r>
            <a:r>
              <a:rPr sz="6500">
                <a:solidFill>
                  <a:srgbClr val="F5D328"/>
                </a:solidFill>
              </a:rPr>
              <a:t>   </a:t>
            </a:r>
            <a:r>
              <a:rPr sz="4600">
                <a:solidFill>
                  <a:srgbClr val="F5D328"/>
                </a:solidFill>
              </a:rPr>
              <a:t>  </a:t>
            </a:r>
            <a:r>
              <a:rPr sz="5700">
                <a:solidFill>
                  <a:srgbClr val="F5D328"/>
                </a:solidFill>
              </a:rPr>
              <a:t>     </a:t>
            </a:r>
          </a:p>
          <a:p>
            <a:pPr lvl="0">
              <a:defRPr sz="1800"/>
            </a:pPr>
            <a:r>
              <a:rPr sz="5700">
                <a:solidFill>
                  <a:srgbClr val="F5D328"/>
                </a:solidFill>
              </a:rPr>
              <a:t>       </a:t>
            </a:r>
            <a:r>
              <a:rPr sz="4800">
                <a:solidFill>
                  <a:srgbClr val="F5D328"/>
                </a:solidFill>
              </a:rPr>
              <a:t>Foundation </a:t>
            </a:r>
            <a:r>
              <a:rPr sz="5700">
                <a:solidFill>
                  <a:srgbClr val="F5D328"/>
                </a:solidFill>
              </a:rPr>
              <a:t>     </a:t>
            </a:r>
          </a:p>
        </p:txBody>
      </p:sp>
      <p:pic>
        <p:nvPicPr>
          <p:cNvPr id="1104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1950" y="469900"/>
            <a:ext cx="25400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Shape 1105"/>
          <p:cNvSpPr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just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2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                        </a:t>
            </a:r>
            <a:r>
              <a:rPr sz="31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Distretto 2031          12 ottobre 2015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31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31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R.C. TORINO CASTELLO</a:t>
            </a:r>
            <a:endParaRPr sz="1200" i="1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R.C. TORINO LAMARMORA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R.C. TORINO SUD EST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R.C. TORINO SUPERGA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2000" i="1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just" defTabSz="457200">
              <a:spcBef>
                <a:spcPts val="0"/>
              </a:spcBef>
              <a:buSzTx/>
              <a:buFontTx/>
              <a:buNone/>
              <a:defRPr sz="1800"/>
            </a:pPr>
            <a:endParaRPr sz="31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just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31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       </a:t>
            </a:r>
            <a:r>
              <a:rPr sz="37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/>
          <p:nvPr/>
        </p:nvSpPr>
        <p:spPr>
          <a:xfrm>
            <a:off x="1223962" y="2232818"/>
            <a:ext cx="7772401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r>
              <a:rPr sz="2800">
                <a:solidFill>
                  <a:srgbClr val="F5DD7D"/>
                </a:solidFill>
              </a:rPr>
              <a:t>pace e prevenzione/risoluzione dei conflitti</a:t>
            </a:r>
          </a:p>
          <a:p>
            <a:pPr lvl="0">
              <a:spcBef>
                <a:spcPts val="1200"/>
              </a:spcBef>
              <a:defRPr sz="1800"/>
            </a:pPr>
            <a:r>
              <a:rPr sz="2800">
                <a:solidFill>
                  <a:srgbClr val="E7D74A"/>
                </a:solidFill>
              </a:rPr>
              <a:t>prevenzione e cura delle malattie</a:t>
            </a:r>
          </a:p>
          <a:p>
            <a:pPr lvl="0">
              <a:spcBef>
                <a:spcPts val="1200"/>
              </a:spcBef>
              <a:defRPr sz="1800"/>
            </a:pPr>
            <a:r>
              <a:rPr sz="2800">
                <a:solidFill>
                  <a:srgbClr val="E2C652"/>
                </a:solidFill>
              </a:rPr>
              <a:t>acqua e strutture igienico-sanitarie</a:t>
            </a:r>
          </a:p>
          <a:p>
            <a:pPr lvl="0">
              <a:spcBef>
                <a:spcPts val="1200"/>
              </a:spcBef>
              <a:defRPr sz="1800"/>
            </a:pPr>
            <a:r>
              <a:rPr sz="2800">
                <a:solidFill>
                  <a:srgbClr val="E2C652"/>
                </a:solidFill>
              </a:rPr>
              <a:t>salute materna e infantile</a:t>
            </a:r>
          </a:p>
          <a:p>
            <a:pPr lvl="0">
              <a:spcBef>
                <a:spcPts val="1200"/>
              </a:spcBef>
              <a:defRPr sz="1800"/>
            </a:pPr>
            <a:r>
              <a:rPr sz="2800">
                <a:solidFill>
                  <a:srgbClr val="EED544"/>
                </a:solidFill>
              </a:rPr>
              <a:t>alfabetizzazione e educazione di base</a:t>
            </a:r>
          </a:p>
          <a:p>
            <a:pPr lvl="0">
              <a:spcBef>
                <a:spcPts val="1200"/>
              </a:spcBef>
              <a:defRPr sz="1800"/>
            </a:pPr>
            <a:r>
              <a:rPr sz="2800">
                <a:solidFill>
                  <a:srgbClr val="EED544"/>
                </a:solidFill>
              </a:rPr>
              <a:t>sviluppo economico e comunitario</a:t>
            </a:r>
          </a:p>
        </p:txBody>
      </p:sp>
      <p:pic>
        <p:nvPicPr>
          <p:cNvPr id="1148" name="Peace-purpl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837" y="2287587"/>
            <a:ext cx="365126" cy="36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Disease-gree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837" y="2837656"/>
            <a:ext cx="365126" cy="36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Water-blu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837" y="3429793"/>
            <a:ext cx="365126" cy="36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Maternal-pink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837" y="4028281"/>
            <a:ext cx="365126" cy="36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Literacy-oran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4837" y="4620418"/>
            <a:ext cx="365126" cy="36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Economic-yellow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4837" y="5218906"/>
            <a:ext cx="365126" cy="365126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Shape 1154"/>
          <p:cNvSpPr>
            <a:spLocks noGrp="1"/>
          </p:cNvSpPr>
          <p:nvPr>
            <p:ph type="title" idx="4294967295"/>
          </p:nvPr>
        </p:nvSpPr>
        <p:spPr>
          <a:xfrm>
            <a:off x="457200" y="694531"/>
            <a:ext cx="8229600" cy="1323976"/>
          </a:xfrm>
          <a:prstGeom prst="rect">
            <a:avLst/>
          </a:prstGeom>
        </p:spPr>
        <p:txBody>
          <a:bodyPr lIns="45718" tIns="45718" rIns="45718" bIns="45718" anchor="t">
            <a:normAutofit fontScale="90000"/>
          </a:bodyPr>
          <a:lstStyle/>
          <a:p>
            <a:pPr lvl="0" defTabSz="425195">
              <a:defRPr sz="1800"/>
            </a:pPr>
            <a:r>
              <a:rPr sz="2976">
                <a:solidFill>
                  <a:srgbClr val="F6F95F"/>
                </a:solidFill>
              </a:rPr>
              <a:t>The Rotary Foundation – Distretto 2031</a:t>
            </a:r>
            <a:br>
              <a:rPr sz="2976">
                <a:solidFill>
                  <a:srgbClr val="F6F95F"/>
                </a:solidFill>
              </a:rPr>
            </a:br>
            <a:r>
              <a:rPr sz="2604">
                <a:solidFill>
                  <a:srgbClr val="F6F95F"/>
                </a:solidFill>
              </a:rPr>
              <a:t>Le sei aree di intervento del Rotary</a:t>
            </a:r>
            <a:br>
              <a:rPr sz="2604">
                <a:solidFill>
                  <a:srgbClr val="F6F95F"/>
                </a:solidFill>
              </a:rPr>
            </a:br>
            <a:endParaRPr sz="2604">
              <a:solidFill>
                <a:srgbClr val="F6F95F"/>
              </a:solidFill>
            </a:endParaRPr>
          </a:p>
        </p:txBody>
      </p:sp>
      <p:pic>
        <p:nvPicPr>
          <p:cNvPr id="1155" name="RotaryMoE_RGB-1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3400" y="7620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>
            <a:spLocks noGrp="1"/>
          </p:cNvSpPr>
          <p:nvPr>
            <p:ph type="title"/>
          </p:nvPr>
        </p:nvSpPr>
        <p:spPr>
          <a:xfrm>
            <a:off x="1453414" y="733525"/>
            <a:ext cx="6237172" cy="1004638"/>
          </a:xfrm>
          <a:prstGeom prst="rect">
            <a:avLst/>
          </a:prstGeom>
        </p:spPr>
        <p:txBody>
          <a:bodyPr/>
          <a:lstStyle/>
          <a:p>
            <a:pPr lvl="0" algn="ctr" defTabSz="914400">
              <a:defRPr sz="1800"/>
            </a:pPr>
            <a:r>
              <a:rPr sz="3800"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sz="270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  <a:br>
              <a:rPr sz="270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</a:br>
            <a:r>
              <a:rPr sz="280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i fondi di sostegno</a:t>
            </a:r>
          </a:p>
        </p:txBody>
      </p:sp>
      <p:sp>
        <p:nvSpPr>
          <p:cNvPr id="1158" name="Shape 1158"/>
          <p:cNvSpPr>
            <a:spLocks noGrp="1"/>
          </p:cNvSpPr>
          <p:nvPr>
            <p:ph type="body" idx="1"/>
          </p:nvPr>
        </p:nvSpPr>
        <p:spPr>
          <a:xfrm>
            <a:off x="799585" y="1879332"/>
            <a:ext cx="7433358" cy="40233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200"/>
          </a:p>
          <a:p>
            <a:pPr lvl="0">
              <a:defRPr sz="1800"/>
            </a:pPr>
            <a:endParaRPr sz="1200"/>
          </a:p>
          <a:p>
            <a:pPr lvl="0">
              <a:defRPr sz="1800"/>
            </a:pPr>
            <a:endParaRPr sz="1200"/>
          </a:p>
          <a:p>
            <a:pPr lvl="0">
              <a:defRPr sz="1800"/>
            </a:pPr>
            <a:endParaRPr sz="1200"/>
          </a:p>
          <a:p>
            <a:pPr lvl="0">
              <a:defRPr sz="1800"/>
            </a:pPr>
            <a:r>
              <a:rPr sz="2200" b="1" i="1">
                <a:solidFill>
                  <a:srgbClr val="E4D459"/>
                </a:solidFill>
              </a:rPr>
              <a:t>FONDO DI DOTAZIONE</a:t>
            </a:r>
          </a:p>
          <a:p>
            <a:pPr lvl="0">
              <a:defRPr sz="1800"/>
            </a:pPr>
            <a:r>
              <a:rPr sz="2200" b="1" i="1">
                <a:solidFill>
                  <a:srgbClr val="E4D459"/>
                </a:solidFill>
              </a:rPr>
              <a:t>ENDOWMENT FUND</a:t>
            </a:r>
          </a:p>
          <a:p>
            <a:pPr lvl="0">
              <a:defRPr sz="1800"/>
            </a:pPr>
            <a:endParaRPr sz="2200" b="1" i="1">
              <a:solidFill>
                <a:srgbClr val="E4D459"/>
              </a:solidFill>
            </a:endParaRPr>
          </a:p>
          <a:p>
            <a:pPr lvl="0">
              <a:defRPr sz="1800"/>
            </a:pPr>
            <a:r>
              <a:rPr sz="2200" b="1" i="1">
                <a:solidFill>
                  <a:srgbClr val="E4D459"/>
                </a:solidFill>
              </a:rPr>
              <a:t>FONDO PROGRAMMI</a:t>
            </a:r>
          </a:p>
          <a:p>
            <a:pPr lvl="0">
              <a:defRPr sz="1800"/>
            </a:pPr>
            <a:r>
              <a:rPr sz="2200" b="1" i="1">
                <a:solidFill>
                  <a:srgbClr val="E4D459"/>
                </a:solidFill>
              </a:rPr>
              <a:t>ANNUALI  </a:t>
            </a:r>
          </a:p>
          <a:p>
            <a:pPr lvl="0">
              <a:defRPr sz="1800"/>
            </a:pPr>
            <a:r>
              <a:rPr sz="2200" b="1" i="1">
                <a:solidFill>
                  <a:srgbClr val="E4D459"/>
                </a:solidFill>
              </a:rPr>
              <a:t>ANNUAL FUND</a:t>
            </a:r>
          </a:p>
          <a:p>
            <a:pPr lvl="0">
              <a:defRPr sz="1800"/>
            </a:pPr>
            <a:endParaRPr sz="2200" b="1" i="1">
              <a:solidFill>
                <a:srgbClr val="E4D459"/>
              </a:solidFill>
            </a:endParaRPr>
          </a:p>
          <a:p>
            <a:pPr lvl="0">
              <a:defRPr sz="1800"/>
            </a:pPr>
            <a:r>
              <a:rPr sz="2200" b="1" i="1">
                <a:solidFill>
                  <a:srgbClr val="E4D459"/>
                </a:solidFill>
              </a:rPr>
              <a:t>FONDO POLIO PLUS</a:t>
            </a:r>
          </a:p>
        </p:txBody>
      </p:sp>
      <p:sp>
        <p:nvSpPr>
          <p:cNvPr id="1159" name="Shape 1159"/>
          <p:cNvSpPr/>
          <p:nvPr/>
        </p:nvSpPr>
        <p:spPr>
          <a:xfrm>
            <a:off x="4260530" y="2585836"/>
            <a:ext cx="844606" cy="574991"/>
          </a:xfrm>
          <a:prstGeom prst="rightArrow">
            <a:avLst>
              <a:gd name="adj1" fmla="val 36228"/>
              <a:gd name="adj2" fmla="val 111325"/>
            </a:avLst>
          </a:prstGeom>
          <a:gradFill>
            <a:gsLst>
              <a:gs pos="0">
                <a:srgbClr val="8C2A27"/>
              </a:gs>
              <a:gs pos="80000">
                <a:srgbClr val="B83734"/>
              </a:gs>
              <a:gs pos="100000">
                <a:srgbClr val="BB3531"/>
              </a:gs>
            </a:gsLst>
            <a:lin ang="16200000"/>
          </a:gradFill>
          <a:ln w="38100">
            <a:solidFill>
              <a:srgbClr val="4F81BD"/>
            </a:solidFill>
            <a:round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 anchor="ctr"/>
          <a:lstStyle/>
          <a:p>
            <a:pPr lvl="0"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0" name="Shape 1160"/>
          <p:cNvSpPr/>
          <p:nvPr/>
        </p:nvSpPr>
        <p:spPr>
          <a:xfrm>
            <a:off x="5505649" y="2370853"/>
            <a:ext cx="2341397" cy="966136"/>
          </a:xfrm>
          <a:prstGeom prst="roundRect">
            <a:avLst>
              <a:gd name="adj" fmla="val 19718"/>
            </a:avLst>
          </a:prstGeom>
          <a:solidFill>
            <a:srgbClr val="4F81BD"/>
          </a:solidFill>
          <a:ln w="38100">
            <a:solidFill>
              <a:srgbClr val="EAEB32"/>
            </a:solidFill>
            <a:miter lim="400000"/>
          </a:ln>
          <a:effectLst>
            <a:outerShdw blurRad="254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 anchor="ctr"/>
          <a:lstStyle/>
          <a:p>
            <a:pPr lvl="0" algn="ctr" defTabSz="914400">
              <a:defRPr sz="1800"/>
            </a:pPr>
            <a:r>
              <a:rPr sz="1500" b="1">
                <a:solidFill>
                  <a:srgbClr val="FFFFFF"/>
                </a:solidFill>
              </a:rPr>
              <a:t>DONAZIONI</a:t>
            </a:r>
          </a:p>
          <a:p>
            <a:pPr lvl="0" algn="ctr" defTabSz="914400">
              <a:defRPr sz="1800"/>
            </a:pPr>
            <a:r>
              <a:rPr sz="1500" b="1">
                <a:solidFill>
                  <a:srgbClr val="FFFFFF"/>
                </a:solidFill>
              </a:rPr>
              <a:t>GRANDI DONAZIONI VERSAMENTI DA CLUB</a:t>
            </a:r>
          </a:p>
        </p:txBody>
      </p:sp>
      <p:sp>
        <p:nvSpPr>
          <p:cNvPr id="1161" name="Shape 1161"/>
          <p:cNvSpPr/>
          <p:nvPr/>
        </p:nvSpPr>
        <p:spPr>
          <a:xfrm>
            <a:off x="5496024" y="3527199"/>
            <a:ext cx="2360647" cy="966136"/>
          </a:xfrm>
          <a:prstGeom prst="roundRect">
            <a:avLst>
              <a:gd name="adj" fmla="val 19718"/>
            </a:avLst>
          </a:prstGeom>
          <a:solidFill>
            <a:srgbClr val="00F900"/>
          </a:solidFill>
          <a:ln w="38100">
            <a:solidFill>
              <a:srgbClr val="F3DF55"/>
            </a:solidFill>
          </a:ln>
          <a:effectLst>
            <a:outerShdw blurRad="254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 anchor="ctr"/>
          <a:lstStyle/>
          <a:p>
            <a:pPr lvl="0" algn="ctr" defTabSz="914400">
              <a:defRPr sz="1800"/>
            </a:pPr>
            <a:r>
              <a:rPr sz="1500" b="1"/>
              <a:t>VERSAMENTI </a:t>
            </a:r>
          </a:p>
          <a:p>
            <a:pPr lvl="0" algn="ctr" defTabSz="914400">
              <a:defRPr sz="1800"/>
            </a:pPr>
            <a:r>
              <a:rPr sz="1500" b="1"/>
              <a:t>VOLONTARI</a:t>
            </a:r>
          </a:p>
          <a:p>
            <a:pPr lvl="0" algn="ctr" defTabSz="914400">
              <a:defRPr sz="1800"/>
            </a:pPr>
            <a:r>
              <a:rPr sz="1500" b="1"/>
              <a:t>DA CLUB E DISTRETTI</a:t>
            </a:r>
          </a:p>
        </p:txBody>
      </p:sp>
      <p:sp>
        <p:nvSpPr>
          <p:cNvPr id="1162" name="Shape 1162"/>
          <p:cNvSpPr/>
          <p:nvPr/>
        </p:nvSpPr>
        <p:spPr>
          <a:xfrm>
            <a:off x="5486399" y="4688165"/>
            <a:ext cx="2379898" cy="962527"/>
          </a:xfrm>
          <a:prstGeom prst="roundRect">
            <a:avLst>
              <a:gd name="adj" fmla="val 19792"/>
            </a:avLst>
          </a:prstGeom>
          <a:solidFill>
            <a:srgbClr val="AE4845"/>
          </a:solidFill>
          <a:ln w="38100">
            <a:solidFill>
              <a:srgbClr val="EAD63D"/>
            </a:solidFill>
          </a:ln>
          <a:effectLst>
            <a:outerShdw blurRad="254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 anchor="ctr"/>
          <a:lstStyle/>
          <a:p>
            <a:pPr lvl="0" algn="ctr" defTabSz="914400">
              <a:defRPr sz="1800"/>
            </a:pPr>
            <a:r>
              <a:rPr sz="1500" b="1">
                <a:solidFill>
                  <a:srgbClr val="FFFFFF"/>
                </a:solidFill>
              </a:rPr>
              <a:t>DONAZIONI</a:t>
            </a:r>
          </a:p>
          <a:p>
            <a:pPr lvl="0" algn="ctr" defTabSz="914400">
              <a:defRPr sz="1800"/>
            </a:pPr>
            <a:r>
              <a:rPr sz="1500" b="1">
                <a:solidFill>
                  <a:srgbClr val="FFFFFF"/>
                </a:solidFill>
              </a:rPr>
              <a:t>GRANDI DONAZIONI</a:t>
            </a:r>
          </a:p>
          <a:p>
            <a:pPr lvl="0" algn="ctr" defTabSz="914400">
              <a:defRPr sz="1800"/>
            </a:pPr>
            <a:r>
              <a:rPr sz="1500" b="1">
                <a:solidFill>
                  <a:srgbClr val="FFFFFF"/>
                </a:solidFill>
              </a:rPr>
              <a:t>VERSAMENTI DA CLUB</a:t>
            </a:r>
          </a:p>
        </p:txBody>
      </p:sp>
      <p:sp>
        <p:nvSpPr>
          <p:cNvPr id="1163" name="Shape 1163"/>
          <p:cNvSpPr/>
          <p:nvPr/>
        </p:nvSpPr>
        <p:spPr>
          <a:xfrm>
            <a:off x="4247830" y="3726994"/>
            <a:ext cx="870006" cy="600418"/>
          </a:xfrm>
          <a:prstGeom prst="rightArrow">
            <a:avLst>
              <a:gd name="adj1" fmla="val 35060"/>
              <a:gd name="adj2" fmla="val 108528"/>
            </a:avLst>
          </a:prstGeom>
          <a:gradFill>
            <a:gsLst>
              <a:gs pos="0">
                <a:srgbClr val="8C2A27"/>
              </a:gs>
              <a:gs pos="80000">
                <a:srgbClr val="B83734"/>
              </a:gs>
              <a:gs pos="100000">
                <a:srgbClr val="BB3531"/>
              </a:gs>
            </a:gsLst>
            <a:lin ang="16200000"/>
          </a:gradFill>
          <a:ln w="38100">
            <a:solidFill>
              <a:srgbClr val="4F81BD"/>
            </a:solidFill>
            <a:round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 anchor="ctr"/>
          <a:lstStyle/>
          <a:p>
            <a:pPr lvl="0"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4" name="Shape 1164"/>
          <p:cNvSpPr/>
          <p:nvPr/>
        </p:nvSpPr>
        <p:spPr>
          <a:xfrm>
            <a:off x="4247829" y="4880864"/>
            <a:ext cx="870007" cy="577128"/>
          </a:xfrm>
          <a:prstGeom prst="rightArrow">
            <a:avLst>
              <a:gd name="adj1" fmla="val 32000"/>
              <a:gd name="adj2" fmla="val 116449"/>
            </a:avLst>
          </a:prstGeom>
          <a:gradFill>
            <a:gsLst>
              <a:gs pos="0">
                <a:srgbClr val="8C2A27"/>
              </a:gs>
              <a:gs pos="80000">
                <a:srgbClr val="B83734"/>
              </a:gs>
              <a:gs pos="100000">
                <a:srgbClr val="BB3531"/>
              </a:gs>
            </a:gsLst>
            <a:lin ang="16200000"/>
          </a:gradFill>
          <a:ln w="38100">
            <a:solidFill>
              <a:srgbClr val="4F81BD"/>
            </a:solidFill>
            <a:round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 anchor="ctr"/>
          <a:lstStyle/>
          <a:p>
            <a:pPr lvl="0"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65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981843"/>
            <a:ext cx="508000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hape 1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defRPr sz="1800" b="0" cap="none">
                <a:solidFill>
                  <a:srgbClr val="000000"/>
                </a:solidFill>
              </a:defRPr>
            </a:pPr>
            <a:r>
              <a:rPr sz="280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  <a:br>
              <a:rPr sz="280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</a:br>
            <a:r>
              <a:rPr sz="280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i fondi del Rotary</a:t>
            </a:r>
          </a:p>
        </p:txBody>
      </p:sp>
      <p:sp>
        <p:nvSpPr>
          <p:cNvPr id="1168" name="Shape 1168"/>
          <p:cNvSpPr>
            <a:spLocks noGrp="1"/>
          </p:cNvSpPr>
          <p:nvPr>
            <p:ph type="body" idx="1"/>
          </p:nvPr>
        </p:nvSpPr>
        <p:spPr>
          <a:xfrm>
            <a:off x="454268" y="800100"/>
            <a:ext cx="8140701" cy="5257800"/>
          </a:xfrm>
          <a:prstGeom prst="rect">
            <a:avLst/>
          </a:prstGeom>
          <a:solidFill>
            <a:srgbClr val="011993"/>
          </a:solidFill>
          <a:effectLst>
            <a:outerShdw dir="5400000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pPr marL="0" lvl="0" indent="0" defTabSz="914400">
              <a:spcBef>
                <a:spcPts val="0"/>
              </a:spcBef>
              <a:buSzTx/>
              <a:buFontTx/>
              <a:buNone/>
              <a:defRPr sz="1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69" name="Shape 1169"/>
          <p:cNvSpPr/>
          <p:nvPr/>
        </p:nvSpPr>
        <p:spPr>
          <a:xfrm>
            <a:off x="563711" y="1726306"/>
            <a:ext cx="2296419" cy="1508125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25400">
            <a:solidFill>
              <a:srgbClr val="FFFFFF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 versamenti al</a:t>
            </a:r>
          </a:p>
          <a:p>
            <a:pPr lvl="0" algn="ctr" defTabSz="914400">
              <a:defRPr sz="1800"/>
            </a:pPr>
            <a:endParaRPr>
              <a:latin typeface="+mj-lt"/>
              <a:ea typeface="+mj-ea"/>
              <a:cs typeface="+mj-cs"/>
              <a:sym typeface="Trebuchet MS"/>
            </a:endParaRPr>
          </a:p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 FONDO    </a:t>
            </a:r>
          </a:p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PROGRAMMI ANNUALI</a:t>
            </a:r>
          </a:p>
          <a:p>
            <a:pPr lvl="0" algn="ctr" defTabSz="914400">
              <a:defRPr sz="1800"/>
            </a:pPr>
            <a:r>
              <a:rPr sz="1500">
                <a:latin typeface="+mj-lt"/>
                <a:ea typeface="+mj-ea"/>
                <a:cs typeface="+mj-cs"/>
                <a:sym typeface="Trebuchet MS"/>
              </a:rPr>
              <a:t>a.r 14-15 versati $ 123 M</a:t>
            </a:r>
          </a:p>
        </p:txBody>
      </p:sp>
      <p:sp>
        <p:nvSpPr>
          <p:cNvPr id="1170" name="Shape 1170"/>
          <p:cNvSpPr/>
          <p:nvPr/>
        </p:nvSpPr>
        <p:spPr>
          <a:xfrm>
            <a:off x="3422650" y="3931629"/>
            <a:ext cx="2298700" cy="863601"/>
          </a:xfrm>
          <a:prstGeom prst="rect">
            <a:avLst/>
          </a:prstGeom>
          <a:solidFill>
            <a:srgbClr val="A6AAA9"/>
          </a:solidFill>
          <a:ln w="25400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 defTabSz="914400">
              <a:defRPr sz="1800"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/>
            <a:r>
              <a:t>FONDO MONDIALE</a:t>
            </a:r>
          </a:p>
        </p:txBody>
      </p:sp>
      <p:sp>
        <p:nvSpPr>
          <p:cNvPr id="1171" name="Shape 1171"/>
          <p:cNvSpPr/>
          <p:nvPr/>
        </p:nvSpPr>
        <p:spPr>
          <a:xfrm>
            <a:off x="6140450" y="1724718"/>
            <a:ext cx="2298700" cy="1511301"/>
          </a:xfrm>
          <a:prstGeom prst="rect">
            <a:avLst/>
          </a:prstGeom>
          <a:solidFill>
            <a:srgbClr val="51A7F9"/>
          </a:solidFill>
          <a:ln w="38100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versamenti al</a:t>
            </a:r>
          </a:p>
          <a:p>
            <a:pPr lvl="0" algn="ctr" defTabSz="914400">
              <a:defRPr sz="1800"/>
            </a:pPr>
            <a:endParaRPr>
              <a:latin typeface="+mj-lt"/>
              <a:ea typeface="+mj-ea"/>
              <a:cs typeface="+mj-cs"/>
              <a:sym typeface="Trebuchet MS"/>
            </a:endParaRPr>
          </a:p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FONDO</a:t>
            </a:r>
          </a:p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DI DOTAZIONE</a:t>
            </a:r>
          </a:p>
          <a:p>
            <a:pPr lvl="0" algn="ctr" defTabSz="914400">
              <a:defRPr sz="1800"/>
            </a:pPr>
            <a:r>
              <a:rPr sz="1500">
                <a:latin typeface="+mj-lt"/>
                <a:ea typeface="+mj-ea"/>
                <a:cs typeface="+mj-cs"/>
                <a:sym typeface="Trebuchet MS"/>
              </a:rPr>
              <a:t>patrimonio $ 855 M</a:t>
            </a:r>
          </a:p>
        </p:txBody>
      </p:sp>
      <p:cxnSp>
        <p:nvCxnSpPr>
          <p:cNvPr id="1172" name="Connector 1172"/>
          <p:cNvCxnSpPr>
            <a:stCxn id="1168" idx="0"/>
            <a:endCxn id="1170" idx="0"/>
          </p:cNvCxnSpPr>
          <p:nvPr/>
        </p:nvCxnSpPr>
        <p:spPr>
          <a:xfrm>
            <a:off x="4524618" y="3429000"/>
            <a:ext cx="47382" cy="934430"/>
          </a:xfrm>
          <a:prstGeom prst="straightConnector1">
            <a:avLst/>
          </a:prstGeom>
          <a:ln w="25400">
            <a:solidFill>
              <a:srgbClr val="85888D"/>
            </a:solidFill>
            <a:miter lim="400000"/>
          </a:ln>
        </p:spPr>
      </p:cxnSp>
      <p:sp>
        <p:nvSpPr>
          <p:cNvPr id="1173" name="Shape 1173"/>
          <p:cNvSpPr/>
          <p:nvPr/>
        </p:nvSpPr>
        <p:spPr>
          <a:xfrm flipH="1">
            <a:off x="5560166" y="3192476"/>
            <a:ext cx="1622414" cy="990602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 defTabSz="914400">
              <a:defRPr sz="1800">
                <a:latin typeface="+mj-lt"/>
                <a:ea typeface="+mj-ea"/>
                <a:cs typeface="+mj-cs"/>
                <a:sym typeface="Trebuchet MS"/>
              </a:defRPr>
            </a:pPr>
            <a:endParaRPr/>
          </a:p>
        </p:txBody>
      </p:sp>
      <p:sp>
        <p:nvSpPr>
          <p:cNvPr id="1174" name="Shape 1174"/>
          <p:cNvSpPr/>
          <p:nvPr/>
        </p:nvSpPr>
        <p:spPr>
          <a:xfrm>
            <a:off x="6677331" y="3460107"/>
            <a:ext cx="12249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defRPr sz="23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interessi</a:t>
            </a:r>
          </a:p>
        </p:txBody>
      </p:sp>
      <p:sp>
        <p:nvSpPr>
          <p:cNvPr id="1175" name="Shape 1175"/>
          <p:cNvSpPr/>
          <p:nvPr/>
        </p:nvSpPr>
        <p:spPr>
          <a:xfrm>
            <a:off x="562570" y="5191125"/>
            <a:ext cx="2298701" cy="1508125"/>
          </a:xfrm>
          <a:prstGeom prst="rect">
            <a:avLst/>
          </a:prstGeom>
          <a:solidFill>
            <a:srgbClr val="F5D328"/>
          </a:solidFill>
          <a:ln w="38100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800"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/>
            <a:r>
              <a:t>DISTRETTI</a:t>
            </a:r>
          </a:p>
        </p:txBody>
      </p:sp>
      <p:sp>
        <p:nvSpPr>
          <p:cNvPr id="1176" name="Shape 1176"/>
          <p:cNvSpPr/>
          <p:nvPr/>
        </p:nvSpPr>
        <p:spPr>
          <a:xfrm>
            <a:off x="6140450" y="5189537"/>
            <a:ext cx="2298700" cy="1511301"/>
          </a:xfrm>
          <a:prstGeom prst="rect">
            <a:avLst/>
          </a:prstGeom>
          <a:blipFill>
            <a:blip r:embed="rId2"/>
          </a:blipFill>
          <a:ln w="38100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versamenti al</a:t>
            </a:r>
          </a:p>
          <a:p>
            <a:pPr lvl="0" algn="ctr" defTabSz="914400">
              <a:defRPr sz="1800"/>
            </a:pPr>
            <a:endParaRPr>
              <a:latin typeface="+mj-lt"/>
              <a:ea typeface="+mj-ea"/>
              <a:cs typeface="+mj-cs"/>
              <a:sym typeface="Trebuchet MS"/>
            </a:endParaRPr>
          </a:p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FONDO</a:t>
            </a:r>
          </a:p>
          <a:p>
            <a:pPr lvl="0" algn="ctr" defTabSz="914400">
              <a:defRPr sz="1800"/>
            </a:pPr>
            <a:r>
              <a:rPr>
                <a:latin typeface="+mj-lt"/>
                <a:ea typeface="+mj-ea"/>
                <a:cs typeface="+mj-cs"/>
                <a:sym typeface="Trebuchet MS"/>
              </a:rPr>
              <a:t>POLIO</a:t>
            </a:r>
          </a:p>
          <a:p>
            <a:pPr lvl="0" algn="ctr" defTabSz="914400">
              <a:defRPr sz="1800"/>
            </a:pPr>
            <a:r>
              <a:rPr sz="1500">
                <a:latin typeface="+mj-lt"/>
                <a:ea typeface="+mj-ea"/>
                <a:cs typeface="+mj-cs"/>
                <a:sym typeface="Trebuchet MS"/>
              </a:rPr>
              <a:t>a.r.14-15 versati $ 105 M</a:t>
            </a:r>
          </a:p>
        </p:txBody>
      </p:sp>
      <p:sp>
        <p:nvSpPr>
          <p:cNvPr id="1177" name="Shape 1177"/>
          <p:cNvSpPr/>
          <p:nvPr/>
        </p:nvSpPr>
        <p:spPr>
          <a:xfrm>
            <a:off x="536379" y="3362125"/>
            <a:ext cx="1187526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 defTabSz="914400">
              <a:defRPr sz="1800"/>
            </a:pPr>
            <a:r>
              <a:rPr sz="23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50%</a:t>
            </a:r>
          </a:p>
          <a:p>
            <a:pPr lvl="0" defTabSz="914400">
              <a:defRPr sz="1800"/>
            </a:pPr>
            <a:r>
              <a:rPr sz="14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DOPO 3 ANNI</a:t>
            </a:r>
          </a:p>
          <a:p>
            <a:pPr lvl="0" algn="ctr" defTabSz="914400">
              <a:defRPr sz="1800"/>
            </a:pPr>
            <a:r>
              <a:rPr sz="14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per le</a:t>
            </a:r>
          </a:p>
          <a:p>
            <a:pPr lvl="0" algn="ctr" defTabSz="914400">
              <a:defRPr sz="1800"/>
            </a:pPr>
            <a:r>
              <a:rPr sz="14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Sovvenzioni</a:t>
            </a:r>
          </a:p>
          <a:p>
            <a:pPr lvl="0" algn="ctr" defTabSz="914400">
              <a:defRPr sz="1800"/>
            </a:pPr>
            <a:r>
              <a:rPr sz="14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D.G. e G.G.</a:t>
            </a:r>
          </a:p>
        </p:txBody>
      </p:sp>
      <p:sp>
        <p:nvSpPr>
          <p:cNvPr id="1178" name="Shape 1178"/>
          <p:cNvSpPr/>
          <p:nvPr/>
        </p:nvSpPr>
        <p:spPr>
          <a:xfrm>
            <a:off x="1711919" y="3031925"/>
            <a:ext cx="38102" cy="2507613"/>
          </a:xfrm>
          <a:prstGeom prst="line">
            <a:avLst/>
          </a:prstGeom>
          <a:ln w="25400">
            <a:solidFill>
              <a:srgbClr val="C82506"/>
            </a:solidFill>
            <a:miter lim="400000"/>
            <a:tailEnd type="triangle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defTabSz="914400">
              <a:defRPr sz="1800"/>
            </a:pPr>
            <a:endParaRPr>
              <a:latin typeface="+mj-lt"/>
              <a:ea typeface="+mj-ea"/>
              <a:cs typeface="+mj-cs"/>
              <a:sym typeface="Trebuchet MS"/>
            </a:endParaRPr>
          </a:p>
        </p:txBody>
      </p:sp>
      <p:sp>
        <p:nvSpPr>
          <p:cNvPr id="1179" name="Shape 1179"/>
          <p:cNvSpPr/>
          <p:nvPr/>
        </p:nvSpPr>
        <p:spPr>
          <a:xfrm flipH="1">
            <a:off x="2520406" y="4701828"/>
            <a:ext cx="1628972" cy="975616"/>
          </a:xfrm>
          <a:prstGeom prst="line">
            <a:avLst/>
          </a:prstGeom>
          <a:ln w="254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 defTabSz="914400">
              <a:defRPr sz="1800">
                <a:latin typeface="+mj-lt"/>
                <a:ea typeface="+mj-ea"/>
                <a:cs typeface="+mj-cs"/>
                <a:sym typeface="Trebuchet MS"/>
              </a:defRPr>
            </a:pPr>
            <a:endParaRPr/>
          </a:p>
        </p:txBody>
      </p:sp>
      <p:sp>
        <p:nvSpPr>
          <p:cNvPr id="1180" name="Shape 1180"/>
          <p:cNvSpPr/>
          <p:nvPr/>
        </p:nvSpPr>
        <p:spPr>
          <a:xfrm>
            <a:off x="2897788" y="4953214"/>
            <a:ext cx="164362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 defTabSz="914400">
              <a:defRPr sz="1800"/>
            </a:pPr>
            <a:r>
              <a:rPr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moltiplicatori</a:t>
            </a:r>
          </a:p>
          <a:p>
            <a:pPr lvl="0" algn="ctr" defTabSz="914400">
              <a:defRPr sz="1800"/>
            </a:pPr>
            <a:r>
              <a:rPr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a sostegno dei</a:t>
            </a:r>
          </a:p>
          <a:p>
            <a:pPr lvl="0" algn="ctr" defTabSz="914400">
              <a:defRPr sz="1800"/>
            </a:pPr>
            <a:r>
              <a:rPr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G.G</a:t>
            </a:r>
          </a:p>
        </p:txBody>
      </p:sp>
      <p:pic>
        <p:nvPicPr>
          <p:cNvPr id="1181" name="RotaryMoE_RGB-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444500"/>
            <a:ext cx="5080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2" name="Shape 1182"/>
          <p:cNvSpPr/>
          <p:nvPr/>
        </p:nvSpPr>
        <p:spPr>
          <a:xfrm>
            <a:off x="3962651" y="3257184"/>
            <a:ext cx="1402954" cy="647701"/>
          </a:xfrm>
          <a:prstGeom prst="rect">
            <a:avLst/>
          </a:prstGeom>
          <a:solidFill>
            <a:srgbClr val="A6AAA9"/>
          </a:solidFill>
          <a:ln w="25400"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ctr" defTabSz="914400">
              <a:defRPr sz="1800"/>
            </a:pPr>
            <a:r>
              <a:rPr sz="1100" b="1">
                <a:latin typeface="+mj-lt"/>
                <a:ea typeface="+mj-ea"/>
                <a:cs typeface="+mj-cs"/>
                <a:sym typeface="Trebuchet MS"/>
              </a:rPr>
              <a:t>RISERVA OPERATIVA</a:t>
            </a:r>
          </a:p>
          <a:p>
            <a:pPr lvl="0" algn="ctr" defTabSz="914400">
              <a:defRPr sz="1800"/>
            </a:pPr>
            <a:r>
              <a:rPr sz="1100" b="1">
                <a:latin typeface="+mj-lt"/>
                <a:ea typeface="+mj-ea"/>
                <a:cs typeface="+mj-cs"/>
                <a:sym typeface="Trebuchet MS"/>
              </a:rPr>
              <a:t>   3 ANNI</a:t>
            </a:r>
          </a:p>
          <a:p>
            <a:pPr lvl="0" algn="ctr" defTabSz="914400">
              <a:defRPr sz="1800"/>
            </a:pPr>
            <a:r>
              <a:rPr sz="1100" b="1">
                <a:latin typeface="+mj-lt"/>
                <a:ea typeface="+mj-ea"/>
                <a:cs typeface="+mj-cs"/>
                <a:sym typeface="Trebuchet MS"/>
              </a:rPr>
              <a:t>SPESE OPERATIVE</a:t>
            </a:r>
          </a:p>
        </p:txBody>
      </p:sp>
      <p:sp>
        <p:nvSpPr>
          <p:cNvPr id="1183" name="Shape 1183"/>
          <p:cNvSpPr/>
          <p:nvPr/>
        </p:nvSpPr>
        <p:spPr>
          <a:xfrm>
            <a:off x="2718874" y="2430226"/>
            <a:ext cx="565264" cy="450287"/>
          </a:xfrm>
          <a:prstGeom prst="line">
            <a:avLst/>
          </a:prstGeom>
          <a:ln w="25400">
            <a:solidFill>
              <a:srgbClr val="FFFFFF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914400">
              <a:defRPr sz="1800">
                <a:latin typeface="+mj-lt"/>
                <a:ea typeface="+mj-ea"/>
                <a:cs typeface="+mj-cs"/>
                <a:sym typeface="Trebuchet MS"/>
              </a:defRPr>
            </a:pPr>
            <a:endParaRPr/>
          </a:p>
        </p:txBody>
      </p:sp>
      <p:sp>
        <p:nvSpPr>
          <p:cNvPr id="1184" name="Shape 1184"/>
          <p:cNvSpPr/>
          <p:nvPr/>
        </p:nvSpPr>
        <p:spPr>
          <a:xfrm>
            <a:off x="3338864" y="2889104"/>
            <a:ext cx="721511" cy="354733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914400">
              <a:defRPr sz="1800">
                <a:latin typeface="+mj-lt"/>
                <a:ea typeface="+mj-ea"/>
                <a:cs typeface="+mj-cs"/>
                <a:sym typeface="Trebuchet MS"/>
              </a:defRPr>
            </a:pPr>
            <a:endParaRPr/>
          </a:p>
        </p:txBody>
      </p:sp>
      <p:sp>
        <p:nvSpPr>
          <p:cNvPr id="1185" name="Shape 1185"/>
          <p:cNvSpPr/>
          <p:nvPr/>
        </p:nvSpPr>
        <p:spPr>
          <a:xfrm>
            <a:off x="3293268" y="2927191"/>
            <a:ext cx="616507" cy="1130637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914400">
              <a:defRPr sz="1800">
                <a:latin typeface="+mj-lt"/>
                <a:ea typeface="+mj-ea"/>
                <a:cs typeface="+mj-cs"/>
                <a:sym typeface="Trebuchet MS"/>
              </a:defRPr>
            </a:pPr>
            <a:endParaRPr/>
          </a:p>
        </p:txBody>
      </p:sp>
      <p:sp>
        <p:nvSpPr>
          <p:cNvPr id="1186" name="Shape 1186"/>
          <p:cNvSpPr/>
          <p:nvPr/>
        </p:nvSpPr>
        <p:spPr>
          <a:xfrm>
            <a:off x="3058097" y="2136876"/>
            <a:ext cx="75825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50 %</a:t>
            </a:r>
          </a:p>
        </p:txBody>
      </p:sp>
      <p:sp>
        <p:nvSpPr>
          <p:cNvPr id="1187" name="Shape 1187"/>
          <p:cNvSpPr/>
          <p:nvPr/>
        </p:nvSpPr>
        <p:spPr>
          <a:xfrm>
            <a:off x="3617541" y="2683510"/>
            <a:ext cx="39992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5%</a:t>
            </a:r>
          </a:p>
        </p:txBody>
      </p:sp>
      <p:sp>
        <p:nvSpPr>
          <p:cNvPr id="1188" name="Shape 1188"/>
          <p:cNvSpPr/>
          <p:nvPr/>
        </p:nvSpPr>
        <p:spPr>
          <a:xfrm>
            <a:off x="3007941" y="3232149"/>
            <a:ext cx="53312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45%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>
            <a:spLocks noGrp="1"/>
          </p:cNvSpPr>
          <p:nvPr>
            <p:ph type="title"/>
          </p:nvPr>
        </p:nvSpPr>
        <p:spPr>
          <a:xfrm>
            <a:off x="457200" y="388938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defTabSz="749808">
              <a:defRPr sz="1800" b="0" cap="none">
                <a:solidFill>
                  <a:srgbClr val="000000"/>
                </a:solidFill>
              </a:defRPr>
            </a:pPr>
            <a:r>
              <a:rPr sz="2378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  <a:br>
              <a:rPr sz="2378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</a:br>
            <a:r>
              <a:rPr sz="2378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ciclo triennale dello SHARE</a:t>
            </a:r>
            <a:br>
              <a:rPr sz="2378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</a:br>
            <a:endParaRPr sz="2378">
              <a:solidFill>
                <a:srgbClr val="FFFB00"/>
              </a:solidFill>
              <a:latin typeface="+mj-lt"/>
              <a:ea typeface="+mj-ea"/>
              <a:cs typeface="+mj-cs"/>
              <a:sym typeface="Trebuchet MS"/>
            </a:endParaRPr>
          </a:p>
        </p:txBody>
      </p:sp>
      <p:sp>
        <p:nvSpPr>
          <p:cNvPr id="1191" name="Shape 1191"/>
          <p:cNvSpPr>
            <a:spLocks noGrp="1"/>
          </p:cNvSpPr>
          <p:nvPr>
            <p:ph type="body" idx="1"/>
          </p:nvPr>
        </p:nvSpPr>
        <p:spPr>
          <a:xfrm>
            <a:off x="393700" y="1511300"/>
            <a:ext cx="8407400" cy="4652963"/>
          </a:xfrm>
          <a:prstGeom prst="rect">
            <a:avLst/>
          </a:prstGeom>
        </p:spPr>
        <p:txBody>
          <a:bodyPr/>
          <a:lstStyle/>
          <a:p>
            <a:pPr marL="0" lvl="0" indent="0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 b="1" u="sng">
                <a:solidFill>
                  <a:srgbClr val="FFFB00"/>
                </a:solidFill>
              </a:rPr>
              <a:t>Governatori          versamenti al fondo programmi annuali al 30-06-2013 (U.S.$)</a:t>
            </a:r>
          </a:p>
          <a:p>
            <a:pPr marL="0" lvl="0" indent="0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400" b="1"/>
          </a:p>
          <a:p>
            <a:pPr marL="0" lvl="0" indent="0" defTabSz="914400">
              <a:lnSpc>
                <a:spcPct val="90000"/>
              </a:lnSpc>
              <a:spcBef>
                <a:spcPts val="2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1200"/>
              <a:t>                                                                                                              </a:t>
            </a:r>
            <a:r>
              <a:rPr sz="1600">
                <a:solidFill>
                  <a:srgbClr val="FFFFFF"/>
                </a:solidFill>
              </a:rPr>
              <a:t>            </a:t>
            </a:r>
            <a:r>
              <a:rPr sz="1400">
                <a:solidFill>
                  <a:srgbClr val="FFFFFF"/>
                </a:solidFill>
              </a:rPr>
              <a:t>     50% al Fondo Mondiale </a:t>
            </a:r>
          </a:p>
          <a:p>
            <a:pPr marL="0" lvl="0" indent="0" defTabSz="914400">
              <a:lnSpc>
                <a:spcPct val="90000"/>
              </a:lnSpc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                                                               </a:t>
            </a:r>
            <a:r>
              <a:rPr sz="1600" b="1">
                <a:solidFill>
                  <a:srgbClr val="FFFFFF"/>
                </a:solidFill>
              </a:rPr>
              <a:t> 252.676</a:t>
            </a:r>
            <a:r>
              <a:rPr sz="1400" b="1">
                <a:solidFill>
                  <a:srgbClr val="FFFFFF"/>
                </a:solidFill>
              </a:rPr>
              <a:t>   </a:t>
            </a:r>
            <a:endParaRPr sz="1400" b="1"/>
          </a:p>
          <a:p>
            <a:pPr marL="0" lvl="0" indent="0" defTabSz="914400">
              <a:lnSpc>
                <a:spcPct val="90000"/>
              </a:lnSpc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400"/>
              <a:t>                         </a:t>
            </a:r>
            <a:r>
              <a:rPr sz="1400" b="1">
                <a:solidFill>
                  <a:srgbClr val="FFFFFF"/>
                </a:solidFill>
              </a:rPr>
              <a:t>       </a:t>
            </a:r>
            <a:r>
              <a:rPr sz="1400">
                <a:solidFill>
                  <a:srgbClr val="FFFFFF"/>
                </a:solidFill>
              </a:rPr>
              <a:t>                                                              </a:t>
            </a:r>
            <a:r>
              <a:rPr sz="1600">
                <a:solidFill>
                  <a:srgbClr val="FFFFFF"/>
                </a:solidFill>
              </a:rPr>
              <a:t>             </a:t>
            </a:r>
            <a:r>
              <a:rPr sz="1400">
                <a:solidFill>
                  <a:srgbClr val="FFFFFF"/>
                </a:solidFill>
              </a:rPr>
              <a:t>    50 % al Distretto –SHARE</a:t>
            </a:r>
            <a:r>
              <a:rPr sz="1400">
                <a:solidFill>
                  <a:srgbClr val="C01900"/>
                </a:solidFill>
              </a:rPr>
              <a:t>                                             </a:t>
            </a:r>
            <a:endParaRPr sz="1400"/>
          </a:p>
          <a:p>
            <a:pPr marL="0" lvl="0" indent="0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400"/>
              <a:t>                                                                                                                       </a:t>
            </a:r>
          </a:p>
          <a:p>
            <a:pPr marL="0" lvl="0" indent="0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400" b="1">
              <a:solidFill>
                <a:srgbClr val="FFDD2F"/>
              </a:solidFill>
            </a:endParaRPr>
          </a:p>
          <a:p>
            <a:pPr marL="0" lvl="0" indent="0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400" b="1">
              <a:solidFill>
                <a:srgbClr val="FFDD2F"/>
              </a:solidFill>
            </a:endParaRPr>
          </a:p>
          <a:p>
            <a:pPr marL="0" lvl="0" indent="0" defTabSz="914400">
              <a:lnSpc>
                <a:spcPct val="90000"/>
              </a:lnSpc>
              <a:spcBef>
                <a:spcPts val="6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2600"/>
                </a:solidFill>
              </a:rPr>
              <a:t>                        </a:t>
            </a:r>
          </a:p>
          <a:p>
            <a:pPr marL="0" lvl="0" indent="0" defTabSz="914400">
              <a:lnSpc>
                <a:spcPct val="90000"/>
              </a:lnSpc>
              <a:spcBef>
                <a:spcPts val="6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1400"/>
          </a:p>
          <a:p>
            <a:pPr marL="342900" lvl="0" indent="-342900" defTabSz="914400">
              <a:lnSpc>
                <a:spcPct val="9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sz="1400"/>
          </a:p>
          <a:p>
            <a:pPr marL="342900" lvl="0" indent="-342900" defTabSz="914400">
              <a:lnSpc>
                <a:spcPct val="9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sz="1400"/>
          </a:p>
          <a:p>
            <a:pPr marL="0" lvl="0" indent="0" defTabSz="914400">
              <a:lnSpc>
                <a:spcPct val="90000"/>
              </a:lnSpc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 b="1">
                <a:solidFill>
                  <a:srgbClr val="FFFFFF"/>
                </a:solidFill>
              </a:rPr>
              <a:t>              </a:t>
            </a:r>
            <a:r>
              <a:rPr sz="1400" b="1">
                <a:solidFill>
                  <a:srgbClr val="FFFFFF"/>
                </a:solidFill>
              </a:rPr>
              <a:t>                                                    a disposizione                        </a:t>
            </a:r>
            <a:r>
              <a:rPr sz="1600" b="1">
                <a:solidFill>
                  <a:srgbClr val="FFFFFF"/>
                </a:solidFill>
              </a:rPr>
              <a:t>dal 1-07-2015   </a:t>
            </a:r>
            <a:r>
              <a:rPr sz="1400" b="1">
                <a:solidFill>
                  <a:srgbClr val="FFFFFF"/>
                </a:solidFill>
              </a:rPr>
              <a:t> </a:t>
            </a:r>
          </a:p>
          <a:p>
            <a:pPr marL="0" lvl="0" indent="0" defTabSz="914400">
              <a:lnSpc>
                <a:spcPct val="90000"/>
              </a:lnSpc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                                                                                                                                      </a:t>
            </a:r>
            <a:endParaRPr sz="2900" b="1"/>
          </a:p>
          <a:p>
            <a:pPr marL="0" lvl="0" indent="0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                                                                                           </a:t>
            </a:r>
            <a:endParaRPr sz="1400">
              <a:solidFill>
                <a:srgbClr val="FFFFFF"/>
              </a:solidFill>
            </a:endParaRPr>
          </a:p>
          <a:p>
            <a:pPr marL="0" lvl="0" indent="0" algn="ctr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        </a:t>
            </a:r>
            <a:r>
              <a:rPr sz="1400">
                <a:solidFill>
                  <a:srgbClr val="FFFB00"/>
                </a:solidFill>
              </a:rPr>
              <a:t>che sono stati utilizzati  fino a un max del 50% (63.169)</a:t>
            </a:r>
            <a:endParaRPr sz="1400"/>
          </a:p>
          <a:p>
            <a:pPr marL="0" lvl="0" indent="0" algn="ctr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B00"/>
                </a:solidFill>
              </a:rPr>
              <a:t>           per Sovvenzionare i Progetti  distrettuali  (D.G. – District Grant)</a:t>
            </a:r>
            <a:endParaRPr sz="1400"/>
          </a:p>
          <a:p>
            <a:pPr marL="0" lvl="0" indent="0" algn="ctr" defTabSz="914400">
              <a:lnSpc>
                <a:spcPct val="9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B00"/>
                </a:solidFill>
              </a:rPr>
              <a:t>               e, per il rimanente, i Progetti  internazionali (G.G. – Global Grant)</a:t>
            </a:r>
          </a:p>
        </p:txBody>
      </p:sp>
      <p:sp>
        <p:nvSpPr>
          <p:cNvPr id="1192" name="Shape 1192"/>
          <p:cNvSpPr/>
          <p:nvPr/>
        </p:nvSpPr>
        <p:spPr>
          <a:xfrm flipV="1">
            <a:off x="4703274" y="2251724"/>
            <a:ext cx="751165" cy="144653"/>
          </a:xfrm>
          <a:prstGeom prst="line">
            <a:avLst/>
          </a:prstGeom>
          <a:ln w="127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lvl="0">
              <a:defRPr sz="1200"/>
            </a:pPr>
            <a:endParaRPr/>
          </a:p>
        </p:txBody>
      </p:sp>
      <p:sp>
        <p:nvSpPr>
          <p:cNvPr id="1193" name="Shape 1193"/>
          <p:cNvSpPr/>
          <p:nvPr/>
        </p:nvSpPr>
        <p:spPr>
          <a:xfrm>
            <a:off x="4702746" y="2505253"/>
            <a:ext cx="714727" cy="199049"/>
          </a:xfrm>
          <a:prstGeom prst="line">
            <a:avLst/>
          </a:prstGeom>
          <a:ln w="12700">
            <a:solidFill>
              <a:srgbClr val="F5D328"/>
            </a:solidFill>
            <a:miter lim="400000"/>
            <a:tailEnd type="triangle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 </a:t>
            </a:r>
          </a:p>
        </p:txBody>
      </p:sp>
      <p:sp>
        <p:nvSpPr>
          <p:cNvPr id="1194" name="Shape 1194"/>
          <p:cNvSpPr/>
          <p:nvPr/>
        </p:nvSpPr>
        <p:spPr>
          <a:xfrm>
            <a:off x="5800773" y="2913608"/>
            <a:ext cx="182814" cy="1591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59"/>
                </a:moveTo>
                <a:lnTo>
                  <a:pt x="5400" y="20759"/>
                </a:lnTo>
                <a:lnTo>
                  <a:pt x="5400" y="0"/>
                </a:lnTo>
                <a:lnTo>
                  <a:pt x="16200" y="0"/>
                </a:lnTo>
                <a:lnTo>
                  <a:pt x="16200" y="20759"/>
                </a:lnTo>
                <a:lnTo>
                  <a:pt x="21600" y="2075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5D328"/>
            </a:solidFill>
            <a:round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95" name="Shape 1195"/>
          <p:cNvSpPr/>
          <p:nvPr/>
        </p:nvSpPr>
        <p:spPr>
          <a:xfrm>
            <a:off x="425450" y="2167470"/>
            <a:ext cx="1662460" cy="650573"/>
          </a:xfrm>
          <a:prstGeom prst="roundRect">
            <a:avLst>
              <a:gd name="adj" fmla="val 29282"/>
            </a:avLst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ctr" defTabSz="914400">
              <a:defRPr sz="1800"/>
            </a:pPr>
            <a:r>
              <a:rPr sz="1500" b="1">
                <a:solidFill>
                  <a:srgbClr val="002452"/>
                </a:solidFill>
                <a:latin typeface="+mj-lt"/>
                <a:ea typeface="+mj-ea"/>
                <a:cs typeface="+mj-cs"/>
                <a:sym typeface="Trebuchet MS"/>
              </a:rPr>
              <a:t>Baima Bollone</a:t>
            </a:r>
          </a:p>
          <a:p>
            <a:pPr lvl="0" algn="ctr" defTabSz="914400">
              <a:defRPr sz="1800"/>
            </a:pPr>
            <a:r>
              <a:rPr sz="1500" b="1">
                <a:solidFill>
                  <a:srgbClr val="002452"/>
                </a:solidFill>
                <a:latin typeface="+mj-lt"/>
                <a:ea typeface="+mj-ea"/>
                <a:cs typeface="+mj-cs"/>
                <a:sym typeface="Trebuchet MS"/>
              </a:rPr>
              <a:t> 2012-2013</a:t>
            </a:r>
          </a:p>
        </p:txBody>
      </p:sp>
      <p:sp>
        <p:nvSpPr>
          <p:cNvPr id="1196" name="Shape 1196"/>
          <p:cNvSpPr/>
          <p:nvPr/>
        </p:nvSpPr>
        <p:spPr>
          <a:xfrm>
            <a:off x="425450" y="2921783"/>
            <a:ext cx="1662460" cy="650574"/>
          </a:xfrm>
          <a:prstGeom prst="roundRect">
            <a:avLst>
              <a:gd name="adj" fmla="val 29282"/>
            </a:avLst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ctr" defTabSz="914400">
              <a:defRPr sz="1800"/>
            </a:pPr>
            <a:r>
              <a:rPr sz="1500" b="1">
                <a:latin typeface="+mj-lt"/>
                <a:ea typeface="+mj-ea"/>
                <a:cs typeface="+mj-cs"/>
                <a:sym typeface="Trebuchet MS"/>
              </a:rPr>
              <a:t>Bortolani</a:t>
            </a:r>
          </a:p>
          <a:p>
            <a:pPr lvl="0" algn="ctr" defTabSz="914400">
              <a:defRPr sz="1800"/>
            </a:pPr>
            <a:r>
              <a:rPr sz="1400" b="1">
                <a:latin typeface="+mj-lt"/>
                <a:ea typeface="+mj-ea"/>
                <a:cs typeface="+mj-cs"/>
                <a:sym typeface="Trebuchet MS"/>
              </a:rPr>
              <a:t>2013-2014</a:t>
            </a:r>
          </a:p>
        </p:txBody>
      </p:sp>
      <p:sp>
        <p:nvSpPr>
          <p:cNvPr id="1197" name="Shape 1197"/>
          <p:cNvSpPr/>
          <p:nvPr/>
        </p:nvSpPr>
        <p:spPr>
          <a:xfrm>
            <a:off x="425450" y="3676096"/>
            <a:ext cx="1662460" cy="650574"/>
          </a:xfrm>
          <a:prstGeom prst="roundRect">
            <a:avLst>
              <a:gd name="adj" fmla="val 29282"/>
            </a:avLst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ctr" defTabSz="914400">
              <a:defRPr sz="1800"/>
            </a:pPr>
            <a:r>
              <a:rPr sz="1500" b="1">
                <a:latin typeface="+mj-lt"/>
                <a:ea typeface="+mj-ea"/>
                <a:cs typeface="+mj-cs"/>
                <a:sym typeface="Trebuchet MS"/>
              </a:rPr>
              <a:t>Viano</a:t>
            </a:r>
          </a:p>
          <a:p>
            <a:pPr lvl="0" algn="ctr" defTabSz="914400">
              <a:defRPr sz="1800"/>
            </a:pPr>
            <a:r>
              <a:rPr sz="1500" b="1">
                <a:latin typeface="+mj-lt"/>
                <a:ea typeface="+mj-ea"/>
                <a:cs typeface="+mj-cs"/>
                <a:sym typeface="Trebuchet MS"/>
              </a:rPr>
              <a:t>2014-2015</a:t>
            </a:r>
          </a:p>
        </p:txBody>
      </p:sp>
      <p:sp>
        <p:nvSpPr>
          <p:cNvPr id="1198" name="Shape 1198"/>
          <p:cNvSpPr/>
          <p:nvPr/>
        </p:nvSpPr>
        <p:spPr>
          <a:xfrm>
            <a:off x="425450" y="4430410"/>
            <a:ext cx="1662460" cy="650573"/>
          </a:xfrm>
          <a:prstGeom prst="roundRect">
            <a:avLst>
              <a:gd name="adj" fmla="val 29282"/>
            </a:avLst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ctr" defTabSz="914400">
              <a:defRPr sz="1800"/>
            </a:pPr>
            <a:r>
              <a:rPr sz="1500" b="1">
                <a:latin typeface="+mj-lt"/>
                <a:ea typeface="+mj-ea"/>
                <a:cs typeface="+mj-cs"/>
                <a:sym typeface="Trebuchet MS"/>
              </a:rPr>
              <a:t>Tosetti</a:t>
            </a:r>
          </a:p>
          <a:p>
            <a:pPr lvl="0" algn="ctr" defTabSz="914400">
              <a:defRPr sz="1800"/>
            </a:pPr>
            <a:r>
              <a:rPr sz="1500" b="1">
                <a:latin typeface="+mj-lt"/>
                <a:ea typeface="+mj-ea"/>
                <a:cs typeface="+mj-cs"/>
                <a:sym typeface="Trebuchet MS"/>
              </a:rPr>
              <a:t>2015-2016</a:t>
            </a:r>
          </a:p>
        </p:txBody>
      </p:sp>
      <p:sp>
        <p:nvSpPr>
          <p:cNvPr id="1199" name="Shape 1199"/>
          <p:cNvSpPr/>
          <p:nvPr/>
        </p:nvSpPr>
        <p:spPr>
          <a:xfrm>
            <a:off x="2363251" y="2292343"/>
            <a:ext cx="986831" cy="400828"/>
          </a:xfrm>
          <a:prstGeom prst="rightArrow">
            <a:avLst>
              <a:gd name="adj1" fmla="val 35144"/>
              <a:gd name="adj2" fmla="val 160217"/>
            </a:avLst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defTabSz="914400">
              <a:defRPr sz="1800">
                <a:latin typeface="+mj-lt"/>
                <a:ea typeface="+mj-ea"/>
                <a:cs typeface="+mj-cs"/>
                <a:sym typeface="Trebuchet MS"/>
              </a:defRPr>
            </a:pPr>
            <a:endParaRPr/>
          </a:p>
        </p:txBody>
      </p:sp>
      <p:sp>
        <p:nvSpPr>
          <p:cNvPr id="1200" name="Shape 1200"/>
          <p:cNvSpPr/>
          <p:nvPr/>
        </p:nvSpPr>
        <p:spPr>
          <a:xfrm>
            <a:off x="2362909" y="4555440"/>
            <a:ext cx="987509" cy="400512"/>
          </a:xfrm>
          <a:prstGeom prst="rightArrow">
            <a:avLst>
              <a:gd name="adj1" fmla="val 45997"/>
              <a:gd name="adj2" fmla="val 158969"/>
            </a:avLst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defTabSz="914400">
              <a:defRPr sz="1800">
                <a:latin typeface="+mj-lt"/>
                <a:ea typeface="+mj-ea"/>
                <a:cs typeface="+mj-cs"/>
                <a:sym typeface="Trebuchet MS"/>
              </a:defRPr>
            </a:pPr>
            <a:endParaRPr/>
          </a:p>
        </p:txBody>
      </p:sp>
      <p:sp>
        <p:nvSpPr>
          <p:cNvPr id="1201" name="Shape 1201"/>
          <p:cNvSpPr/>
          <p:nvPr/>
        </p:nvSpPr>
        <p:spPr>
          <a:xfrm>
            <a:off x="5440709" y="2035387"/>
            <a:ext cx="902941" cy="301399"/>
          </a:xfrm>
          <a:prstGeom prst="rect">
            <a:avLst/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500" b="1"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>
              <a:defRPr sz="1800" b="0"/>
            </a:pPr>
            <a:r>
              <a:rPr sz="1500" b="1"/>
              <a:t>126.338</a:t>
            </a:r>
          </a:p>
        </p:txBody>
      </p:sp>
      <p:sp>
        <p:nvSpPr>
          <p:cNvPr id="1202" name="Shape 1202"/>
          <p:cNvSpPr/>
          <p:nvPr/>
        </p:nvSpPr>
        <p:spPr>
          <a:xfrm>
            <a:off x="5440709" y="2556716"/>
            <a:ext cx="902941" cy="301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500" b="1"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>
              <a:defRPr sz="1800" b="0"/>
            </a:pPr>
            <a:r>
              <a:rPr sz="1500" b="1"/>
              <a:t>126.338</a:t>
            </a:r>
          </a:p>
        </p:txBody>
      </p:sp>
      <p:sp>
        <p:nvSpPr>
          <p:cNvPr id="1203" name="Shape 1203"/>
          <p:cNvSpPr/>
          <p:nvPr/>
        </p:nvSpPr>
        <p:spPr>
          <a:xfrm>
            <a:off x="5440709" y="4560842"/>
            <a:ext cx="902941" cy="301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5D32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500" b="1"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pPr lvl="0">
              <a:defRPr sz="1800" b="0"/>
            </a:pPr>
            <a:r>
              <a:rPr sz="1500" b="1"/>
              <a:t>126.338</a:t>
            </a:r>
          </a:p>
        </p:txBody>
      </p:sp>
      <p:sp>
        <p:nvSpPr>
          <p:cNvPr id="1204" name="Shape 1204"/>
          <p:cNvSpPr/>
          <p:nvPr/>
        </p:nvSpPr>
        <p:spPr>
          <a:xfrm>
            <a:off x="3803650" y="3110499"/>
            <a:ext cx="1270000" cy="820932"/>
          </a:xfrm>
          <a:prstGeom prst="rect">
            <a:avLst/>
          </a:prstGeom>
          <a:gradFill>
            <a:gsLst>
              <a:gs pos="0">
                <a:srgbClr val="00882B"/>
              </a:gs>
              <a:gs pos="100000">
                <a:srgbClr val="73FA79"/>
              </a:gs>
            </a:gsLst>
            <a:lin ang="5400000"/>
          </a:gradFill>
          <a:ln w="38100">
            <a:solidFill>
              <a:srgbClr val="F5D328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 algn="ctr" defTabSz="914400">
              <a:defRPr sz="1800"/>
            </a:pPr>
            <a:r>
              <a:rPr sz="1600">
                <a:latin typeface="+mj-lt"/>
                <a:ea typeface="+mj-ea"/>
                <a:cs typeface="+mj-cs"/>
                <a:sym typeface="Trebuchet MS"/>
              </a:rPr>
              <a:t>Fondo</a:t>
            </a:r>
          </a:p>
          <a:p>
            <a:pPr lvl="0" algn="ctr" defTabSz="914400">
              <a:defRPr sz="1800"/>
            </a:pPr>
            <a:r>
              <a:rPr sz="1600">
                <a:latin typeface="+mj-lt"/>
                <a:ea typeface="+mj-ea"/>
                <a:cs typeface="+mj-cs"/>
                <a:sym typeface="Trebuchet MS"/>
              </a:rPr>
              <a:t>Programmi</a:t>
            </a:r>
          </a:p>
          <a:p>
            <a:pPr lvl="0" algn="ctr" defTabSz="914400">
              <a:defRPr sz="1800"/>
            </a:pPr>
            <a:r>
              <a:rPr sz="1600">
                <a:latin typeface="+mj-lt"/>
                <a:ea typeface="+mj-ea"/>
                <a:cs typeface="+mj-cs"/>
                <a:sym typeface="Trebuchet MS"/>
              </a:rPr>
              <a:t>Annuali</a:t>
            </a:r>
          </a:p>
        </p:txBody>
      </p:sp>
      <p:pic>
        <p:nvPicPr>
          <p:cNvPr id="1205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469900"/>
            <a:ext cx="5080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6" name="Shape 1206"/>
          <p:cNvSpPr/>
          <p:nvPr/>
        </p:nvSpPr>
        <p:spPr>
          <a:xfrm>
            <a:off x="4390937" y="2609656"/>
            <a:ext cx="1" cy="425076"/>
          </a:xfrm>
          <a:prstGeom prst="line">
            <a:avLst/>
          </a:prstGeom>
          <a:ln w="25400">
            <a:solidFill>
              <a:srgbClr val="EBEBEB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914400">
              <a:defRPr sz="1800">
                <a:latin typeface="+mj-lt"/>
                <a:ea typeface="+mj-ea"/>
                <a:cs typeface="+mj-cs"/>
                <a:sym typeface="Trebuchet MS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9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1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1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1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1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1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1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1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1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1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1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1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1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1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1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1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1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1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1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1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119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19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" presetClass="entr" presetSubtype="0" fill="hold" grpId="1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" presetClass="entr" presetSubtype="0" fill="hold" grpId="1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1" grpId="1" build="p" animBg="1" advAuto="0"/>
      <p:bldP spid="1192" grpId="4" animBg="1" advAuto="0"/>
      <p:bldP spid="1193" grpId="6" animBg="1" advAuto="0"/>
      <p:bldP spid="1194" grpId="10" animBg="1" advAuto="0"/>
      <p:bldP spid="1195" grpId="2" animBg="1" advAuto="0"/>
      <p:bldP spid="1196" grpId="8" animBg="1" advAuto="0"/>
      <p:bldP spid="1197" grpId="9" animBg="1" advAuto="0"/>
      <p:bldP spid="1198" grpId="11" animBg="1" advAuto="0"/>
      <p:bldP spid="1199" grpId="3" animBg="1" advAuto="0"/>
      <p:bldP spid="1200" grpId="12" animBg="1" advAuto="0"/>
      <p:bldP spid="1201" grpId="5" animBg="1" advAuto="0"/>
      <p:bldP spid="1202" grpId="7" animBg="1" advAuto="0"/>
      <p:bldP spid="1203" grpId="13" animBg="1" advAuto="0"/>
      <p:bldP spid="1204" grpId="14" animBg="1" advAuto="0"/>
      <p:bldP spid="1206" grpId="1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>
            <a:spLocks noGrp="1"/>
          </p:cNvSpPr>
          <p:nvPr>
            <p:ph type="title"/>
          </p:nvPr>
        </p:nvSpPr>
        <p:spPr>
          <a:xfrm>
            <a:off x="457200" y="719137"/>
            <a:ext cx="8229600" cy="1143001"/>
          </a:xfrm>
          <a:prstGeom prst="rect">
            <a:avLst/>
          </a:prstGeom>
        </p:spPr>
        <p:txBody>
          <a:bodyPr/>
          <a:lstStyle/>
          <a:p>
            <a:pPr lvl="0" defTabSz="914400">
              <a:defRPr sz="1800" b="0" cap="none">
                <a:solidFill>
                  <a:srgbClr val="000000"/>
                </a:solidFill>
              </a:defRPr>
            </a:pPr>
            <a:r>
              <a:rPr sz="320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  <a:br>
              <a:rPr sz="320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</a:br>
            <a:endParaRPr sz="3200">
              <a:solidFill>
                <a:srgbClr val="F5D328"/>
              </a:solidFill>
              <a:latin typeface="+mj-lt"/>
              <a:ea typeface="+mj-ea"/>
              <a:cs typeface="+mj-cs"/>
              <a:sym typeface="Trebuchet MS"/>
            </a:endParaRPr>
          </a:p>
        </p:txBody>
      </p:sp>
      <p:sp>
        <p:nvSpPr>
          <p:cNvPr id="1209" name="Shape 1209"/>
          <p:cNvSpPr>
            <a:spLocks noGrp="1"/>
          </p:cNvSpPr>
          <p:nvPr>
            <p:ph type="body" idx="1"/>
          </p:nvPr>
        </p:nvSpPr>
        <p:spPr>
          <a:xfrm>
            <a:off x="457200" y="1394618"/>
            <a:ext cx="7886700" cy="4525964"/>
          </a:xfrm>
          <a:prstGeom prst="rect">
            <a:avLst/>
          </a:prstGeom>
        </p:spPr>
        <p:txBody>
          <a:bodyPr/>
          <a:lstStyle/>
          <a:p>
            <a:pPr marL="0" lvl="0" indent="0" algn="ctr" defTabSz="914400">
              <a:buSzTx/>
              <a:buNone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2060"/>
              </a:solidFill>
            </a:endParaRPr>
          </a:p>
          <a:p>
            <a:pPr marL="0" lvl="0" indent="0" algn="ctr" defTabSz="914400">
              <a:buSzTx/>
              <a:buNone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2060"/>
              </a:solidFill>
            </a:endParaRPr>
          </a:p>
          <a:p>
            <a:pPr marL="0" lvl="0" indent="0" algn="ctr" defTabSz="914400">
              <a:buSzTx/>
              <a:buNone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2060"/>
              </a:solidFill>
            </a:endParaRPr>
          </a:p>
          <a:p>
            <a:pPr marL="0" lvl="0" indent="0" algn="ctr" defTabSz="914400">
              <a:spcBef>
                <a:spcPts val="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2060"/>
              </a:solidFill>
            </a:endParaRPr>
          </a:p>
          <a:p>
            <a:pPr marL="0" lvl="0" indent="0" algn="ctr" defTabSz="914400">
              <a:spcBef>
                <a:spcPts val="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5D328"/>
                </a:solidFill>
              </a:rPr>
              <a:t>Qualificazione dei Club </a:t>
            </a:r>
            <a:r>
              <a:rPr sz="4000">
                <a:solidFill>
                  <a:srgbClr val="002060"/>
                </a:solidFill>
              </a:rPr>
              <a:t>     </a:t>
            </a:r>
          </a:p>
          <a:p>
            <a:pPr marL="0" lvl="0" indent="0" algn="ctr" defTabSz="914400">
              <a:buSzTx/>
              <a:buNone/>
              <a:defRPr sz="1800">
                <a:solidFill>
                  <a:srgbClr val="000000"/>
                </a:solidFill>
              </a:defRPr>
            </a:pPr>
            <a:endParaRPr sz="4000">
              <a:solidFill>
                <a:srgbClr val="002060"/>
              </a:solidFill>
            </a:endParaRPr>
          </a:p>
        </p:txBody>
      </p:sp>
      <p:pic>
        <p:nvPicPr>
          <p:cNvPr id="1210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8001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1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hape 1212"/>
          <p:cNvSpPr>
            <a:spLocks noGrp="1"/>
          </p:cNvSpPr>
          <p:nvPr>
            <p:ph type="title"/>
          </p:nvPr>
        </p:nvSpPr>
        <p:spPr>
          <a:xfrm>
            <a:off x="1453414" y="1086451"/>
            <a:ext cx="6237172" cy="1004638"/>
          </a:xfrm>
          <a:prstGeom prst="rect">
            <a:avLst/>
          </a:prstGeom>
          <a:gradFill>
            <a:gsLst>
              <a:gs pos="0">
                <a:srgbClr val="7F8DA6"/>
              </a:gs>
              <a:gs pos="80000">
                <a:srgbClr val="A6B9DA"/>
              </a:gs>
              <a:gs pos="100000">
                <a:srgbClr val="A6BADC"/>
              </a:gs>
            </a:gsLst>
            <a:lin ang="16200000"/>
          </a:gradFill>
          <a:ln w="3175">
            <a:solidFill>
              <a:srgbClr val="ADBCD7"/>
            </a:solidFill>
            <a:bevel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rPr sz="2300">
                <a:solidFill>
                  <a:srgbClr val="8B3A37"/>
                </a:solidFill>
                <a:latin typeface="+mj-lt"/>
                <a:ea typeface="+mj-ea"/>
                <a:cs typeface="+mj-cs"/>
                <a:sym typeface="Trebuchet MS"/>
              </a:rPr>
              <a:t>                                                                                    </a:t>
            </a:r>
            <a:r>
              <a:rPr sz="2100" b="1">
                <a:solidFill>
                  <a:srgbClr val="8B3A37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</a:p>
        </p:txBody>
      </p:sp>
      <p:sp>
        <p:nvSpPr>
          <p:cNvPr id="1213" name="Shape 12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gradFill>
            <a:gsLst>
              <a:gs pos="0">
                <a:srgbClr val="7F8DA6"/>
              </a:gs>
              <a:gs pos="80000">
                <a:srgbClr val="A6B9DA"/>
              </a:gs>
              <a:gs pos="100000">
                <a:srgbClr val="A6BADC"/>
              </a:gs>
            </a:gsLst>
            <a:lin ang="16200000"/>
          </a:gradFill>
          <a:ln w="3175">
            <a:solidFill>
              <a:srgbClr val="8B3A37"/>
            </a:solidFill>
            <a:bevel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/>
          <a:lstStyle/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algn="ctr" defTabSz="914400">
              <a:defRPr sz="1800"/>
            </a:pPr>
            <a:r>
              <a:rPr sz="1900" b="1">
                <a:solidFill>
                  <a:srgbClr val="8B3A37"/>
                </a:solidFill>
              </a:rPr>
              <a:t>per accedere alle Sovvenzioni Distrettuali e </a:t>
            </a:r>
            <a:r>
              <a:rPr sz="2000" b="1">
                <a:solidFill>
                  <a:srgbClr val="8B3A37"/>
                </a:solidFill>
              </a:rPr>
              <a:t>Globali                           e gestirne i fondi                                                                                          è indispensabile la:</a:t>
            </a:r>
          </a:p>
          <a:p>
            <a:pPr lvl="0" defTabSz="914400">
              <a:defRPr sz="1800"/>
            </a:pPr>
            <a:endParaRPr sz="600">
              <a:solidFill>
                <a:srgbClr val="FFFFFF"/>
              </a:solidFill>
            </a:endParaRPr>
          </a:p>
          <a:p>
            <a:pPr lvl="0" algn="ctr" defTabSz="914400">
              <a:defRPr sz="1800"/>
            </a:pPr>
            <a:r>
              <a:rPr sz="3000" b="1">
                <a:solidFill>
                  <a:srgbClr val="8B3A37"/>
                </a:solidFill>
              </a:rPr>
              <a:t>qualificazione</a:t>
            </a:r>
          </a:p>
          <a:p>
            <a:pPr lvl="0" algn="ctr" defTabSz="914400">
              <a:defRPr sz="1800"/>
            </a:pPr>
            <a:r>
              <a:rPr sz="3000" b="1">
                <a:solidFill>
                  <a:srgbClr val="8B3A37"/>
                </a:solidFill>
              </a:rPr>
              <a:t>DEL DISTRETTO</a:t>
            </a:r>
          </a:p>
          <a:p>
            <a:pPr lvl="0" algn="ctr" defTabSz="914400">
              <a:defRPr sz="1800"/>
            </a:pPr>
            <a:r>
              <a:rPr sz="2000" b="1">
                <a:solidFill>
                  <a:srgbClr val="8B3A37"/>
                </a:solidFill>
              </a:rPr>
              <a:t>e la</a:t>
            </a:r>
          </a:p>
          <a:p>
            <a:pPr lvl="0" algn="ctr" defTabSz="914400">
              <a:defRPr sz="1800"/>
            </a:pPr>
            <a:r>
              <a:rPr sz="3000" b="1">
                <a:solidFill>
                  <a:srgbClr val="8B3A37"/>
                </a:solidFill>
              </a:rPr>
              <a:t>qualificazione</a:t>
            </a:r>
          </a:p>
          <a:p>
            <a:pPr lvl="0" algn="ctr" defTabSz="914400">
              <a:defRPr sz="1800"/>
            </a:pPr>
            <a:r>
              <a:rPr sz="3000" b="1">
                <a:solidFill>
                  <a:srgbClr val="8B3A37"/>
                </a:solidFill>
              </a:rPr>
              <a:t>DEI CLUB</a:t>
            </a:r>
          </a:p>
        </p:txBody>
      </p:sp>
      <p:pic>
        <p:nvPicPr>
          <p:cNvPr id="1214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1118870"/>
            <a:ext cx="508000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1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>
            <a:spLocks noGrp="1"/>
          </p:cNvSpPr>
          <p:nvPr>
            <p:ph type="title"/>
          </p:nvPr>
        </p:nvSpPr>
        <p:spPr>
          <a:xfrm>
            <a:off x="1453414" y="1134578"/>
            <a:ext cx="6237172" cy="1004637"/>
          </a:xfrm>
          <a:prstGeom prst="rect">
            <a:avLst/>
          </a:prstGeom>
          <a:gradFill>
            <a:gsLst>
              <a:gs pos="0">
                <a:srgbClr val="7F8DA6"/>
              </a:gs>
              <a:gs pos="80000">
                <a:srgbClr val="A6B9DA"/>
              </a:gs>
              <a:gs pos="100000">
                <a:srgbClr val="A6BADC"/>
              </a:gs>
            </a:gsLst>
            <a:lin ang="16200000"/>
          </a:gradFill>
          <a:ln w="3175">
            <a:solidFill>
              <a:srgbClr val="ADBCD7"/>
            </a:solidFill>
            <a:bevel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rPr sz="2300">
                <a:solidFill>
                  <a:srgbClr val="8B3A37"/>
                </a:solidFill>
                <a:latin typeface="+mj-lt"/>
                <a:ea typeface="+mj-ea"/>
                <a:cs typeface="+mj-cs"/>
                <a:sym typeface="Trebuchet MS"/>
              </a:rPr>
              <a:t>                                                                     </a:t>
            </a:r>
            <a:r>
              <a:rPr sz="2100" b="1">
                <a:solidFill>
                  <a:srgbClr val="8B3A37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  <a:r>
              <a:rPr sz="2300">
                <a:solidFill>
                  <a:srgbClr val="8B3A37"/>
                </a:solidFill>
                <a:latin typeface="+mj-lt"/>
                <a:ea typeface="+mj-ea"/>
                <a:cs typeface="+mj-cs"/>
                <a:sym typeface="Trebuchet MS"/>
              </a:rPr>
              <a:t>  </a:t>
            </a:r>
          </a:p>
        </p:txBody>
      </p:sp>
      <p:sp>
        <p:nvSpPr>
          <p:cNvPr id="1217" name="Shape 1217"/>
          <p:cNvSpPr>
            <a:spLocks noGrp="1"/>
          </p:cNvSpPr>
          <p:nvPr>
            <p:ph type="body" idx="1"/>
          </p:nvPr>
        </p:nvSpPr>
        <p:spPr>
          <a:xfrm>
            <a:off x="1453414" y="2148839"/>
            <a:ext cx="6237172" cy="3984861"/>
          </a:xfrm>
          <a:prstGeom prst="rect">
            <a:avLst/>
          </a:prstGeom>
          <a:gradFill>
            <a:gsLst>
              <a:gs pos="0">
                <a:srgbClr val="7F8DA6"/>
              </a:gs>
              <a:gs pos="80000">
                <a:srgbClr val="A6B9DA"/>
              </a:gs>
              <a:gs pos="100000">
                <a:srgbClr val="A6BADC"/>
              </a:gs>
            </a:gsLst>
            <a:lin ang="16200000"/>
          </a:gradFill>
          <a:ln w="3175">
            <a:solidFill>
              <a:srgbClr val="8B3A37"/>
            </a:solidFill>
            <a:bevel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endParaRPr sz="2400" b="1">
              <a:solidFill>
                <a:srgbClr val="8B3A37"/>
              </a:solidFill>
            </a:endParaRPr>
          </a:p>
          <a:p>
            <a:pPr lvl="0" algn="ctr" defTabSz="914400">
              <a:defRPr sz="1800"/>
            </a:pPr>
            <a:r>
              <a:rPr sz="2200" b="1">
                <a:solidFill>
                  <a:srgbClr val="8B3A37"/>
                </a:solidFill>
              </a:rPr>
              <a:t>Il Governatore</a:t>
            </a:r>
          </a:p>
          <a:p>
            <a:pPr lvl="0" algn="ctr" defTabSz="914400">
              <a:defRPr sz="1800"/>
            </a:pPr>
            <a:r>
              <a:rPr sz="2200" b="1">
                <a:solidFill>
                  <a:srgbClr val="8B3A37"/>
                </a:solidFill>
              </a:rPr>
              <a:t>Il Governatore Eletto</a:t>
            </a:r>
          </a:p>
          <a:p>
            <a:pPr lvl="0" algn="ctr" defTabSz="914400">
              <a:defRPr sz="1800"/>
            </a:pPr>
            <a:r>
              <a:rPr sz="2200" b="1">
                <a:solidFill>
                  <a:srgbClr val="8B3A37"/>
                </a:solidFill>
              </a:rPr>
              <a:t>Il Presidente della Commissione</a:t>
            </a:r>
          </a:p>
          <a:p>
            <a:pPr lvl="0" algn="ctr" defTabSz="914400">
              <a:defRPr sz="1800"/>
            </a:pPr>
            <a:r>
              <a:rPr sz="2200" b="1">
                <a:solidFill>
                  <a:srgbClr val="8B3A37"/>
                </a:solidFill>
              </a:rPr>
              <a:t>Fondazione Rotary</a:t>
            </a:r>
          </a:p>
          <a:p>
            <a:pPr lvl="0" algn="ctr" defTabSz="914400">
              <a:defRPr sz="1800"/>
            </a:pPr>
            <a:endParaRPr sz="1000" b="1">
              <a:solidFill>
                <a:srgbClr val="8B3A37"/>
              </a:solidFill>
            </a:endParaRPr>
          </a:p>
          <a:p>
            <a:pPr lvl="0" algn="ctr" defTabSz="914400">
              <a:defRPr sz="1800"/>
            </a:pPr>
            <a:r>
              <a:rPr b="1">
                <a:solidFill>
                  <a:srgbClr val="8B3A37"/>
                </a:solidFill>
              </a:rPr>
              <a:t>completano la procedura on-line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8B3A37"/>
                </a:solidFill>
              </a:rPr>
              <a:t>di qualificazione del DISTRETTO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8B3A37"/>
                </a:solidFill>
              </a:rPr>
              <a:t>impegnandosi a rispettare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8B3A37"/>
                </a:solidFill>
              </a:rPr>
              <a:t>le regole, i requisiti finanziari e di buona gestione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8B3A37"/>
                </a:solidFill>
              </a:rPr>
              <a:t>del Memorandum di Intesa</a:t>
            </a:r>
          </a:p>
          <a:p>
            <a:pPr lvl="0" algn="ctr" defTabSz="914400">
              <a:defRPr sz="1800"/>
            </a:pPr>
            <a:r>
              <a:rPr sz="2200" b="1">
                <a:solidFill>
                  <a:srgbClr val="8B3A37"/>
                </a:solidFill>
              </a:rPr>
              <a:t>M.O.U</a:t>
            </a:r>
          </a:p>
        </p:txBody>
      </p:sp>
      <p:pic>
        <p:nvPicPr>
          <p:cNvPr id="1218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200" y="11684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1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>
            <a:spLocks noGrp="1"/>
          </p:cNvSpPr>
          <p:nvPr>
            <p:ph type="title"/>
          </p:nvPr>
        </p:nvSpPr>
        <p:spPr>
          <a:xfrm>
            <a:off x="1547359" y="1145016"/>
            <a:ext cx="6237172" cy="1004638"/>
          </a:xfrm>
          <a:prstGeom prst="rect">
            <a:avLst/>
          </a:prstGeom>
          <a:gradFill>
            <a:gsLst>
              <a:gs pos="0">
                <a:srgbClr val="7F8DA6"/>
              </a:gs>
              <a:gs pos="80000">
                <a:srgbClr val="A6B9DA"/>
              </a:gs>
              <a:gs pos="100000">
                <a:srgbClr val="A6BADC"/>
              </a:gs>
            </a:gsLst>
            <a:lin ang="16200000"/>
          </a:gradFill>
          <a:ln w="3175">
            <a:solidFill>
              <a:srgbClr val="ADBCD7"/>
            </a:solidFill>
            <a:bevel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rPr sz="2300" b="1">
                <a:solidFill>
                  <a:srgbClr val="941100"/>
                </a:solidFill>
                <a:latin typeface="+mj-lt"/>
                <a:ea typeface="+mj-ea"/>
                <a:cs typeface="+mj-cs"/>
                <a:sym typeface="Trebuchet MS"/>
              </a:rPr>
              <a:t>Th</a:t>
            </a:r>
            <a:r>
              <a:rPr sz="2100" b="1">
                <a:solidFill>
                  <a:srgbClr val="941100"/>
                </a:solidFill>
                <a:latin typeface="+mj-lt"/>
                <a:ea typeface="+mj-ea"/>
                <a:cs typeface="+mj-cs"/>
                <a:sym typeface="Trebuchet MS"/>
              </a:rPr>
              <a:t>e Rotary Foundation - Distretto 2031 </a:t>
            </a:r>
            <a:r>
              <a:rPr sz="2100" b="1">
                <a:latin typeface="+mj-lt"/>
                <a:ea typeface="+mj-ea"/>
                <a:cs typeface="+mj-cs"/>
                <a:sym typeface="Trebuchet MS"/>
              </a:rPr>
              <a:t>                                                                            </a:t>
            </a:r>
            <a:r>
              <a:rPr sz="4400"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sz="2100" b="1">
                <a:solidFill>
                  <a:srgbClr val="941100"/>
                </a:solidFill>
                <a:latin typeface="+mj-lt"/>
                <a:ea typeface="+mj-ea"/>
                <a:cs typeface="+mj-cs"/>
                <a:sym typeface="Trebuchet MS"/>
              </a:rPr>
              <a:t>The Rotary Foundation - Distretto 2031 </a:t>
            </a:r>
            <a:r>
              <a:rPr sz="2200">
                <a:solidFill>
                  <a:srgbClr val="941100"/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</a:p>
          <a:p>
            <a:pPr lvl="0" algn="ctr" defTabSz="914400">
              <a:defRPr sz="1800"/>
            </a:pPr>
            <a:r>
              <a:rPr sz="2400">
                <a:solidFill>
                  <a:srgbClr val="941100"/>
                </a:solidFill>
                <a:latin typeface="+mj-lt"/>
                <a:ea typeface="+mj-ea"/>
                <a:cs typeface="+mj-cs"/>
                <a:sym typeface="Trebuchet MS"/>
              </a:rPr>
              <a:t>   </a:t>
            </a:r>
          </a:p>
        </p:txBody>
      </p:sp>
      <p:sp>
        <p:nvSpPr>
          <p:cNvPr id="1221" name="Shape 1221"/>
          <p:cNvSpPr>
            <a:spLocks noGrp="1"/>
          </p:cNvSpPr>
          <p:nvPr>
            <p:ph type="body" idx="1"/>
          </p:nvPr>
        </p:nvSpPr>
        <p:spPr>
          <a:xfrm>
            <a:off x="1453414" y="2148839"/>
            <a:ext cx="6237172" cy="4365861"/>
          </a:xfrm>
          <a:prstGeom prst="rect">
            <a:avLst/>
          </a:prstGeom>
          <a:gradFill>
            <a:gsLst>
              <a:gs pos="0">
                <a:srgbClr val="7F8DA6"/>
              </a:gs>
              <a:gs pos="80000">
                <a:srgbClr val="A6B9DA"/>
              </a:gs>
              <a:gs pos="100000">
                <a:srgbClr val="A6BADC"/>
              </a:gs>
            </a:gsLst>
            <a:lin ang="16200000"/>
          </a:gradFill>
          <a:ln w="3175">
            <a:solidFill>
              <a:srgbClr val="8B3A37"/>
            </a:solidFill>
            <a:bevel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rPr sz="2400" b="1">
                <a:solidFill>
                  <a:srgbClr val="8B3A37"/>
                </a:solidFill>
              </a:rPr>
              <a:t>Per qualificarsi i CLUB </a:t>
            </a:r>
          </a:p>
          <a:p>
            <a:pPr lvl="0" algn="ctr" defTabSz="914400">
              <a:defRPr sz="1800"/>
            </a:pPr>
            <a:r>
              <a:rPr sz="2400" b="1">
                <a:solidFill>
                  <a:srgbClr val="8B3A37"/>
                </a:solidFill>
              </a:rPr>
              <a:t>devono </a:t>
            </a:r>
          </a:p>
          <a:p>
            <a:pPr lvl="0" algn="ctr" defTabSz="914400">
              <a:defRPr sz="1800"/>
            </a:pPr>
            <a:endParaRPr sz="1400" b="1">
              <a:solidFill>
                <a:srgbClr val="8B3A37"/>
              </a:solidFill>
            </a:endParaRPr>
          </a:p>
          <a:p>
            <a:pPr lvl="0" algn="ctr" defTabSz="914400">
              <a:defRPr sz="1800"/>
            </a:pPr>
            <a:r>
              <a:rPr sz="2100">
                <a:solidFill>
                  <a:srgbClr val="8B3A37"/>
                </a:solidFill>
              </a:rPr>
              <a:t>inviare un Socio al Seminario</a:t>
            </a:r>
          </a:p>
          <a:p>
            <a:pPr lvl="0" algn="ctr" defTabSz="914400">
              <a:defRPr sz="1800"/>
            </a:pPr>
            <a:r>
              <a:rPr sz="2100">
                <a:solidFill>
                  <a:srgbClr val="8B3A37"/>
                </a:solidFill>
              </a:rPr>
              <a:t>distrettuale sulla gestione delle Sovvenzioni</a:t>
            </a:r>
          </a:p>
          <a:p>
            <a:pPr lvl="0" algn="ctr" defTabSz="914400">
              <a:defRPr sz="1800"/>
            </a:pPr>
            <a:endParaRPr sz="900">
              <a:solidFill>
                <a:srgbClr val="8B3A37"/>
              </a:solidFill>
            </a:endParaRPr>
          </a:p>
          <a:p>
            <a:pPr lvl="0" algn="ctr" defTabSz="914400">
              <a:defRPr sz="1800"/>
            </a:pPr>
            <a:r>
              <a:rPr sz="2100">
                <a:solidFill>
                  <a:srgbClr val="8B3A37"/>
                </a:solidFill>
              </a:rPr>
              <a:t>sottoscrivere il Memorandum d’intesa di Club</a:t>
            </a:r>
          </a:p>
          <a:p>
            <a:pPr lvl="0" algn="ctr" defTabSz="914400">
              <a:defRPr sz="1800"/>
            </a:pPr>
            <a:r>
              <a:rPr sz="2100" b="1">
                <a:solidFill>
                  <a:srgbClr val="8B3A37"/>
                </a:solidFill>
              </a:rPr>
              <a:t>M.O.U</a:t>
            </a:r>
          </a:p>
          <a:p>
            <a:pPr lvl="0" algn="ctr" defTabSz="914400">
              <a:defRPr sz="1800"/>
            </a:pPr>
            <a:r>
              <a:rPr sz="2100">
                <a:solidFill>
                  <a:srgbClr val="8B3A37"/>
                </a:solidFill>
              </a:rPr>
              <a:t> firmato dal Presidente Eletto                                    e dal Presidente Nominato</a:t>
            </a:r>
          </a:p>
          <a:p>
            <a:pPr lvl="0" algn="ctr" defTabSz="914400">
              <a:defRPr sz="1800"/>
            </a:pPr>
            <a:endParaRPr sz="900">
              <a:solidFill>
                <a:srgbClr val="8B3A37"/>
              </a:solidFill>
            </a:endParaRPr>
          </a:p>
          <a:p>
            <a:pPr lvl="0" algn="ctr" defTabSz="914400">
              <a:defRPr sz="1800"/>
            </a:pPr>
            <a:r>
              <a:rPr sz="2100">
                <a:solidFill>
                  <a:srgbClr val="8B3A37"/>
                </a:solidFill>
              </a:rPr>
              <a:t>Per il Distretto 2031 è obbligatoria la qualifica</a:t>
            </a:r>
          </a:p>
          <a:p>
            <a:pPr lvl="0" algn="ctr" defTabSz="914400">
              <a:defRPr sz="1800"/>
            </a:pPr>
            <a:r>
              <a:rPr sz="2100">
                <a:solidFill>
                  <a:srgbClr val="8B3A37"/>
                </a:solidFill>
              </a:rPr>
              <a:t>anche per poter accedere alle Sovvenzioni </a:t>
            </a:r>
            <a:r>
              <a:rPr sz="2400">
                <a:solidFill>
                  <a:srgbClr val="8B3A37"/>
                </a:solidFill>
              </a:rPr>
              <a:t>Distrettuali</a:t>
            </a:r>
          </a:p>
          <a:p>
            <a:pPr lvl="0" algn="ctr" defTabSz="914400">
              <a:defRPr sz="1800"/>
            </a:pPr>
            <a:endParaRPr sz="2800">
              <a:solidFill>
                <a:srgbClr val="8B3A37"/>
              </a:solidFill>
            </a:endParaRPr>
          </a:p>
        </p:txBody>
      </p:sp>
      <p:pic>
        <p:nvPicPr>
          <p:cNvPr id="1222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1300" y="11811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1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Shape 1224"/>
          <p:cNvSpPr>
            <a:spLocks noGrp="1"/>
          </p:cNvSpPr>
          <p:nvPr>
            <p:ph type="title"/>
          </p:nvPr>
        </p:nvSpPr>
        <p:spPr>
          <a:xfrm>
            <a:off x="1466114" y="1020278"/>
            <a:ext cx="6237172" cy="1042737"/>
          </a:xfrm>
          <a:prstGeom prst="rect">
            <a:avLst/>
          </a:prstGeom>
          <a:gradFill>
            <a:gsLst>
              <a:gs pos="0">
                <a:srgbClr val="7F8DA6"/>
              </a:gs>
              <a:gs pos="80000">
                <a:srgbClr val="A6B9DA"/>
              </a:gs>
              <a:gs pos="100000">
                <a:srgbClr val="A6BADC"/>
              </a:gs>
            </a:gsLst>
            <a:lin ang="16200000"/>
          </a:gradFill>
          <a:ln w="3175">
            <a:solidFill>
              <a:srgbClr val="ADBCD7"/>
            </a:solidFill>
            <a:bevel/>
          </a:ln>
          <a:effectLst>
            <a:outerShdw blurRad="25400" dir="5400000" rotWithShape="0">
              <a:srgbClr val="000000">
                <a:alpha val="35000"/>
              </a:srgbClr>
            </a:outerShdw>
          </a:effec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rPr b="1" cap="all">
                <a:solidFill>
                  <a:srgbClr val="8B3A37"/>
                </a:solidFill>
                <a:latin typeface="+mj-lt"/>
                <a:ea typeface="+mj-ea"/>
                <a:cs typeface="+mj-cs"/>
                <a:sym typeface="Trebuchet MS"/>
              </a:rPr>
              <a:t>                                                                                     The Rotary Foundation – Distretto 2031</a:t>
            </a:r>
          </a:p>
          <a:p>
            <a:pPr lvl="0" algn="ctr" defTabSz="914400">
              <a:defRPr sz="1800"/>
            </a:pPr>
            <a:r>
              <a:rPr b="1" cap="all">
                <a:solidFill>
                  <a:srgbClr val="8B3A37"/>
                </a:solidFill>
                <a:latin typeface="+mj-lt"/>
                <a:ea typeface="+mj-ea"/>
                <a:cs typeface="+mj-cs"/>
                <a:sym typeface="Trebuchet MS"/>
              </a:rPr>
              <a:t>schema di qualificazione   </a:t>
            </a:r>
          </a:p>
        </p:txBody>
      </p:sp>
      <p:sp>
        <p:nvSpPr>
          <p:cNvPr id="1225" name="Shape 1225"/>
          <p:cNvSpPr>
            <a:spLocks noGrp="1"/>
          </p:cNvSpPr>
          <p:nvPr>
            <p:ph type="body" idx="1"/>
          </p:nvPr>
        </p:nvSpPr>
        <p:spPr>
          <a:xfrm>
            <a:off x="1453414" y="2148839"/>
            <a:ext cx="6237172" cy="398486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bevel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4649" tIns="34649" rIns="34649" bIns="34649"/>
          <a:lstStyle/>
          <a:p>
            <a:pPr lvl="0" defTabSz="914400">
              <a:defRPr sz="1800"/>
            </a:pPr>
            <a:r>
              <a:rPr>
                <a:solidFill>
                  <a:srgbClr val="FFFFFF"/>
                </a:solidFill>
              </a:rPr>
              <a:t>PROCEDURA DI DD</a:t>
            </a: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endParaRPr>
              <a:solidFill>
                <a:srgbClr val="FFFFFF"/>
              </a:solidFill>
            </a:endParaRPr>
          </a:p>
          <a:p>
            <a:pPr lvl="0" defTabSz="914400">
              <a:defRPr sz="1800"/>
            </a:pPr>
            <a:r>
              <a:rPr>
                <a:solidFill>
                  <a:srgbClr val="FFFFFF"/>
                </a:solidFill>
              </a:rPr>
              <a:t>DISTER</a:t>
            </a:r>
          </a:p>
        </p:txBody>
      </p:sp>
      <p:pic>
        <p:nvPicPr>
          <p:cNvPr id="1226" name="TRF_RG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3300" y="2224003"/>
            <a:ext cx="2281188" cy="859745"/>
          </a:xfrm>
          <a:prstGeom prst="rect">
            <a:avLst/>
          </a:prstGeom>
          <a:ln w="12700">
            <a:miter lim="400000"/>
          </a:ln>
        </p:spPr>
      </p:pic>
      <p:sp>
        <p:nvSpPr>
          <p:cNvPr id="1227" name="Shape 1227"/>
          <p:cNvSpPr/>
          <p:nvPr/>
        </p:nvSpPr>
        <p:spPr>
          <a:xfrm>
            <a:off x="3552925" y="3571106"/>
            <a:ext cx="2261938" cy="697975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/>
          </a:gradFill>
          <a:ln w="3175">
            <a:solidFill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 anchor="ctr"/>
          <a:lstStyle/>
          <a:p>
            <a:pPr lvl="0" algn="ctr" defTabSz="914400">
              <a:defRPr sz="1800"/>
            </a:pPr>
            <a:r>
              <a:rPr sz="2000" b="1">
                <a:solidFill>
                  <a:srgbClr val="302677"/>
                </a:solidFill>
              </a:rPr>
              <a:t>DISTRETTO </a:t>
            </a:r>
            <a:r>
              <a:rPr sz="2300" b="1">
                <a:solidFill>
                  <a:srgbClr val="302677"/>
                </a:solidFill>
              </a:rPr>
              <a:t>2031</a:t>
            </a:r>
          </a:p>
        </p:txBody>
      </p:sp>
      <p:sp>
        <p:nvSpPr>
          <p:cNvPr id="1228" name="Shape 1228"/>
          <p:cNvSpPr/>
          <p:nvPr/>
        </p:nvSpPr>
        <p:spPr>
          <a:xfrm>
            <a:off x="1938367" y="4912203"/>
            <a:ext cx="962528" cy="681131"/>
          </a:xfrm>
          <a:prstGeom prst="roundRect">
            <a:avLst>
              <a:gd name="adj" fmla="val 27968"/>
            </a:avLst>
          </a:prstGeom>
          <a:solidFill>
            <a:srgbClr val="C27674"/>
          </a:solidFill>
          <a:ln w="3175">
            <a:solidFill>
              <a:srgbClr val="3F6797"/>
            </a:solidFill>
            <a:miter lim="400000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t>Club</a:t>
            </a:r>
          </a:p>
          <a:p>
            <a:pPr lvl="0" algn="ctr" defTabSz="914400">
              <a:defRPr sz="1800"/>
            </a:pPr>
            <a:r>
              <a:t>D 2031</a:t>
            </a:r>
          </a:p>
        </p:txBody>
      </p:sp>
      <p:sp>
        <p:nvSpPr>
          <p:cNvPr id="1229" name="Shape 1229"/>
          <p:cNvSpPr/>
          <p:nvPr/>
        </p:nvSpPr>
        <p:spPr>
          <a:xfrm>
            <a:off x="3471611" y="4912203"/>
            <a:ext cx="962528" cy="681131"/>
          </a:xfrm>
          <a:prstGeom prst="roundRect">
            <a:avLst>
              <a:gd name="adj" fmla="val 27968"/>
            </a:avLst>
          </a:prstGeom>
          <a:solidFill>
            <a:srgbClr val="C27674"/>
          </a:solidFill>
          <a:ln w="12700">
            <a:solidFill>
              <a:srgbClr val="4F81BD"/>
            </a:solidFill>
          </a:ln>
          <a:effectLst>
            <a:outerShdw blurRad="254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t>Club</a:t>
            </a:r>
          </a:p>
          <a:p>
            <a:pPr lvl="0" algn="ctr" defTabSz="914400">
              <a:defRPr sz="1800"/>
            </a:pPr>
            <a:r>
              <a:t>D 2031</a:t>
            </a:r>
          </a:p>
        </p:txBody>
      </p:sp>
      <p:sp>
        <p:nvSpPr>
          <p:cNvPr id="1230" name="Shape 1230"/>
          <p:cNvSpPr/>
          <p:nvPr/>
        </p:nvSpPr>
        <p:spPr>
          <a:xfrm>
            <a:off x="5011486" y="4930868"/>
            <a:ext cx="962528" cy="681131"/>
          </a:xfrm>
          <a:prstGeom prst="roundRect">
            <a:avLst>
              <a:gd name="adj" fmla="val 27968"/>
            </a:avLst>
          </a:prstGeom>
          <a:solidFill>
            <a:srgbClr val="C27674"/>
          </a:solidFill>
          <a:ln w="12700">
            <a:solidFill>
              <a:srgbClr val="4F81BD"/>
            </a:solidFill>
          </a:ln>
          <a:effectLst>
            <a:outerShdw blurRad="254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t>Club</a:t>
            </a:r>
          </a:p>
          <a:p>
            <a:pPr lvl="0" algn="ctr" defTabSz="914400">
              <a:defRPr sz="1800"/>
            </a:pPr>
            <a:r>
              <a:t>D 2031</a:t>
            </a:r>
          </a:p>
        </p:txBody>
      </p:sp>
      <p:sp>
        <p:nvSpPr>
          <p:cNvPr id="1231" name="Shape 1231"/>
          <p:cNvSpPr/>
          <p:nvPr/>
        </p:nvSpPr>
        <p:spPr>
          <a:xfrm>
            <a:off x="6551361" y="4930868"/>
            <a:ext cx="962527" cy="681131"/>
          </a:xfrm>
          <a:prstGeom prst="roundRect">
            <a:avLst>
              <a:gd name="adj" fmla="val 27968"/>
            </a:avLst>
          </a:prstGeom>
          <a:solidFill>
            <a:srgbClr val="C27674"/>
          </a:solidFill>
          <a:ln w="12700">
            <a:solidFill>
              <a:srgbClr val="4F81BD"/>
            </a:solidFill>
          </a:ln>
          <a:effectLst>
            <a:outerShdw blurRad="254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t>Club</a:t>
            </a:r>
          </a:p>
          <a:p>
            <a:pPr lvl="0" algn="ctr" defTabSz="914400">
              <a:defRPr sz="1800"/>
            </a:pPr>
            <a:r>
              <a:t>D 2031</a:t>
            </a:r>
          </a:p>
        </p:txBody>
      </p:sp>
      <p:sp>
        <p:nvSpPr>
          <p:cNvPr id="1232" name="Shape 1232"/>
          <p:cNvSpPr/>
          <p:nvPr/>
        </p:nvSpPr>
        <p:spPr>
          <a:xfrm>
            <a:off x="4683893" y="3166947"/>
            <a:ext cx="1" cy="524106"/>
          </a:xfrm>
          <a:prstGeom prst="line">
            <a:avLst/>
          </a:prstGeom>
          <a:ln w="12700">
            <a:solidFill>
              <a:srgbClr val="AE4845"/>
            </a:solidFill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4649" tIns="34649" rIns="34649" bIns="34649" anchor="ctr"/>
          <a:lstStyle/>
          <a:p>
            <a:pPr lvl="0">
              <a:defRPr sz="1200"/>
            </a:pPr>
            <a:endParaRPr/>
          </a:p>
        </p:txBody>
      </p:sp>
      <p:sp>
        <p:nvSpPr>
          <p:cNvPr id="1233" name="Shape 1233"/>
          <p:cNvSpPr/>
          <p:nvPr/>
        </p:nvSpPr>
        <p:spPr>
          <a:xfrm flipH="1">
            <a:off x="2515221" y="4182676"/>
            <a:ext cx="1325712" cy="692019"/>
          </a:xfrm>
          <a:prstGeom prst="line">
            <a:avLst/>
          </a:prstGeom>
          <a:ln w="12700">
            <a:solidFill>
              <a:srgbClr val="AE4845"/>
            </a:solidFill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4649" tIns="34649" rIns="34649" bIns="34649" anchor="ctr"/>
          <a:lstStyle/>
          <a:p>
            <a:pPr lvl="0">
              <a:defRPr sz="1200"/>
            </a:pPr>
            <a:endParaRPr/>
          </a:p>
        </p:txBody>
      </p:sp>
      <p:sp>
        <p:nvSpPr>
          <p:cNvPr id="1234" name="Shape 1234"/>
          <p:cNvSpPr/>
          <p:nvPr/>
        </p:nvSpPr>
        <p:spPr>
          <a:xfrm flipH="1">
            <a:off x="3874836" y="4228371"/>
            <a:ext cx="693614" cy="693614"/>
          </a:xfrm>
          <a:prstGeom prst="line">
            <a:avLst/>
          </a:prstGeom>
          <a:ln w="12700">
            <a:solidFill>
              <a:srgbClr val="AE4845"/>
            </a:solidFill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4649" tIns="34649" rIns="34649" bIns="34649" anchor="ctr"/>
          <a:lstStyle/>
          <a:p>
            <a:pPr lvl="0">
              <a:defRPr sz="1200"/>
            </a:pPr>
            <a:endParaRPr/>
          </a:p>
        </p:txBody>
      </p:sp>
      <p:sp>
        <p:nvSpPr>
          <p:cNvPr id="1235" name="Shape 1235"/>
          <p:cNvSpPr/>
          <p:nvPr/>
        </p:nvSpPr>
        <p:spPr>
          <a:xfrm>
            <a:off x="4820716" y="4236426"/>
            <a:ext cx="677504" cy="677504"/>
          </a:xfrm>
          <a:prstGeom prst="line">
            <a:avLst/>
          </a:prstGeom>
          <a:ln w="12700">
            <a:solidFill>
              <a:srgbClr val="AE4845"/>
            </a:solidFill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4649" tIns="34649" rIns="34649" bIns="34649" anchor="ctr"/>
          <a:lstStyle/>
          <a:p>
            <a:pPr lvl="0">
              <a:defRPr sz="1200"/>
            </a:pPr>
            <a:endParaRPr/>
          </a:p>
        </p:txBody>
      </p:sp>
      <p:sp>
        <p:nvSpPr>
          <p:cNvPr id="1236" name="Shape 1236"/>
          <p:cNvSpPr/>
          <p:nvPr/>
        </p:nvSpPr>
        <p:spPr>
          <a:xfrm>
            <a:off x="5483610" y="4244024"/>
            <a:ext cx="1259114" cy="663209"/>
          </a:xfrm>
          <a:prstGeom prst="line">
            <a:avLst/>
          </a:prstGeom>
          <a:ln w="12700">
            <a:solidFill>
              <a:srgbClr val="AE4845"/>
            </a:solidFill>
            <a:tailEnd type="triangle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34649" tIns="34649" rIns="34649" bIns="34649" anchor="ctr"/>
          <a:lstStyle/>
          <a:p>
            <a:pPr lvl="0">
              <a:defRPr sz="1200"/>
            </a:pPr>
            <a:endParaRPr/>
          </a:p>
        </p:txBody>
      </p:sp>
      <p:sp>
        <p:nvSpPr>
          <p:cNvPr id="1237" name="Shape 1237"/>
          <p:cNvSpPr/>
          <p:nvPr/>
        </p:nvSpPr>
        <p:spPr>
          <a:xfrm>
            <a:off x="3308686" y="3254649"/>
            <a:ext cx="2750416" cy="34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650" tIns="34650" rIns="34650" bIns="34650">
            <a:spAutoFit/>
          </a:bodyPr>
          <a:lstStyle>
            <a:lvl1pPr defTabSz="914400">
              <a:defRPr sz="1800"/>
            </a:lvl1pPr>
          </a:lstStyle>
          <a:p>
            <a:pPr lvl="0"/>
            <a:r>
              <a:t>qualificazione del Distretto</a:t>
            </a:r>
          </a:p>
        </p:txBody>
      </p:sp>
      <p:sp>
        <p:nvSpPr>
          <p:cNvPr id="1238" name="Shape 1238"/>
          <p:cNvSpPr/>
          <p:nvPr/>
        </p:nvSpPr>
        <p:spPr>
          <a:xfrm>
            <a:off x="3499167" y="4234667"/>
            <a:ext cx="2369454" cy="348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650" tIns="34650" rIns="34650" bIns="34650">
            <a:spAutoFit/>
          </a:bodyPr>
          <a:lstStyle>
            <a:lvl1pPr defTabSz="914400">
              <a:defRPr sz="1800"/>
            </a:lvl1pPr>
          </a:lstStyle>
          <a:p>
            <a:pPr lvl="0"/>
            <a:r>
              <a:t>qualificazione dei Club</a:t>
            </a:r>
          </a:p>
        </p:txBody>
      </p:sp>
      <p:pic>
        <p:nvPicPr>
          <p:cNvPr id="1239" name="RotaryMoE_RGB-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1097146"/>
            <a:ext cx="508000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32397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defTabSz="457200">
              <a:defRPr sz="32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2060"/>
                </a:solidFill>
              </a:rPr>
              <a:t>                                                                    The Rotary Foundation – Distretto 2031</a:t>
            </a:r>
          </a:p>
        </p:txBody>
      </p:sp>
      <p:sp>
        <p:nvSpPr>
          <p:cNvPr id="1242" name="Shape 1242"/>
          <p:cNvSpPr>
            <a:spLocks noGrp="1"/>
          </p:cNvSpPr>
          <p:nvPr>
            <p:ph type="body" idx="4294967295"/>
          </p:nvPr>
        </p:nvSpPr>
        <p:spPr>
          <a:xfrm>
            <a:off x="457200" y="1460500"/>
            <a:ext cx="8229600" cy="5256213"/>
          </a:xfrm>
          <a:prstGeom prst="rect">
            <a:avLst/>
          </a:prstGeom>
          <a:ln>
            <a:solidFill>
              <a:srgbClr val="924607"/>
            </a:solidFill>
          </a:ln>
        </p:spPr>
        <p:txBody>
          <a:bodyPr>
            <a:normAutofit/>
          </a:bodyPr>
          <a:lstStyle/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800" b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QUALIFICAZIONE ANNUALE DEI CLUB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400" b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400"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    </a:t>
            </a:r>
            <a:r>
              <a:rPr sz="1600" b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Partecipazione di un rappresentante del Club alla giornata di gestione delle Sovvenzioni 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600">
              <a:solidFill>
                <a:srgbClr val="00206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 b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Sottoscrizione e consegna alla DRFC del </a:t>
            </a:r>
            <a:r>
              <a:rPr sz="1600"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MOU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 b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Firmato dal Presidente Eletto e dal Presidente Designato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600">
              <a:solidFill>
                <a:srgbClr val="00206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 </a:t>
            </a:r>
            <a:r>
              <a:rPr sz="1600" b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Versamenti volontari al Fondi Programmi Annuali(2014-15)                           </a:t>
            </a: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500" b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norma preferenziale, a parità di condizioni, per accedere alle Sovvenzioni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 b="1" i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    ma non ostativa alla qualificazione</a:t>
            </a:r>
          </a:p>
        </p:txBody>
      </p:sp>
      <p:pic>
        <p:nvPicPr>
          <p:cNvPr id="1243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8128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2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2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2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>
            <a:spLocks noGrp="1"/>
          </p:cNvSpPr>
          <p:nvPr>
            <p:ph type="body" idx="4294967295"/>
          </p:nvPr>
        </p:nvSpPr>
        <p:spPr>
          <a:xfrm>
            <a:off x="279400" y="234950"/>
            <a:ext cx="8013700" cy="6388100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5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00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</a:t>
            </a:r>
            <a:r>
              <a:rPr sz="90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Rotary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55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50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             </a:t>
            </a:r>
            <a:r>
              <a:rPr sz="48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The</a:t>
            </a:r>
            <a:endParaRPr sz="64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64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</a:t>
            </a:r>
            <a:r>
              <a:rPr sz="90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Rotary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64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 </a:t>
            </a:r>
            <a:r>
              <a:rPr sz="48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Foundation</a:t>
            </a:r>
          </a:p>
        </p:txBody>
      </p:sp>
      <p:pic>
        <p:nvPicPr>
          <p:cNvPr id="1108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7650" y="571500"/>
            <a:ext cx="2540000" cy="25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7650" y="3454400"/>
            <a:ext cx="2540000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>
            <a:spLocks noGrp="1"/>
          </p:cNvSpPr>
          <p:nvPr>
            <p:ph type="body" idx="1"/>
          </p:nvPr>
        </p:nvSpPr>
        <p:spPr>
          <a:xfrm>
            <a:off x="304064" y="318970"/>
            <a:ext cx="8535872" cy="622006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46" name="Gestione delle Sovvenzioni TORINO 3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323338"/>
            <a:ext cx="9144000" cy="6465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C39F"/>
            </a:gs>
            <a:gs pos="100000">
              <a:srgbClr val="FFEFD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Shape 124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29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The Rotary Foundation – Distretto 2031</a:t>
            </a:r>
            <a:br>
              <a:rPr sz="29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</a:br>
            <a:r>
              <a:rPr sz="2400"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scelta di una sovvenzione</a:t>
            </a:r>
          </a:p>
        </p:txBody>
      </p:sp>
      <p:sp>
        <p:nvSpPr>
          <p:cNvPr id="1249" name="Shape 1249"/>
          <p:cNvSpPr>
            <a:spLocks noGrp="1"/>
          </p:cNvSpPr>
          <p:nvPr>
            <p:ph type="body" idx="4294967295"/>
          </p:nvPr>
        </p:nvSpPr>
        <p:spPr>
          <a:xfrm>
            <a:off x="468312" y="1557337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1800" b="1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002060"/>
                </a:solidFill>
              </a:rPr>
              <a:t>D.G – Sovvenzione Distrettuale</a:t>
            </a:r>
          </a:p>
        </p:txBody>
      </p:sp>
      <p:sp>
        <p:nvSpPr>
          <p:cNvPr id="1250" name="Shape 1250"/>
          <p:cNvSpPr/>
          <p:nvPr/>
        </p:nvSpPr>
        <p:spPr>
          <a:xfrm>
            <a:off x="457200" y="2276475"/>
            <a:ext cx="4040188" cy="372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14350" lvl="0" indent="-51435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Sostiene la missione della 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Fondazione Rotary</a:t>
            </a:r>
          </a:p>
          <a:p>
            <a:pPr marL="514350" lvl="0" indent="-51435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Importo minimo di budget $ 3.000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(regola distrettuale)</a:t>
            </a:r>
          </a:p>
          <a:p>
            <a:pPr marL="514350" lvl="0" indent="-51435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Impatto a breve termine</a:t>
            </a:r>
          </a:p>
          <a:p>
            <a:pPr marL="514350" lvl="0" indent="-51435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Può finanziare borse di studio di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qualsiasi grado, a livello locale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o internazionale (durata minore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di un anno)</a:t>
            </a:r>
          </a:p>
          <a:p>
            <a:pPr marL="514350" lvl="0" indent="-51435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Include attivo coinvolgimento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dei rotariani</a:t>
            </a:r>
          </a:p>
          <a:p>
            <a:pPr marL="514350" lvl="0" indent="-51435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Conforme ai termini e alle condizioni della Sovvenzione</a:t>
            </a:r>
          </a:p>
        </p:txBody>
      </p:sp>
      <p:sp>
        <p:nvSpPr>
          <p:cNvPr id="1251" name="Shape 1251"/>
          <p:cNvSpPr/>
          <p:nvPr/>
        </p:nvSpPr>
        <p:spPr>
          <a:xfrm>
            <a:off x="4645025" y="1804039"/>
            <a:ext cx="4041775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 lvl="0" algn="ctr">
              <a:defRPr sz="1800"/>
            </a:pPr>
            <a:r>
              <a:rPr b="1"/>
              <a:t> </a:t>
            </a:r>
            <a:r>
              <a:rPr b="1">
                <a:solidFill>
                  <a:srgbClr val="002060"/>
                </a:solidFill>
              </a:rPr>
              <a:t>G.G. – Sovvenzione Global</a:t>
            </a:r>
            <a:r>
              <a:rPr b="1"/>
              <a:t>e</a:t>
            </a:r>
          </a:p>
        </p:txBody>
      </p:sp>
      <p:sp>
        <p:nvSpPr>
          <p:cNvPr id="1252" name="Shape 1252"/>
          <p:cNvSpPr/>
          <p:nvPr/>
        </p:nvSpPr>
        <p:spPr>
          <a:xfrm>
            <a:off x="4645025" y="2174875"/>
            <a:ext cx="4041775" cy="400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lvl="0" indent="-57150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Sostiene una delle sei aree di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intervento</a:t>
            </a:r>
          </a:p>
          <a:p>
            <a:pPr marL="571500" lvl="0" indent="-57150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Importo minimo di USD 15.000</a:t>
            </a:r>
          </a:p>
          <a:p>
            <a:pPr lvl="0">
              <a:defRPr sz="1800"/>
            </a:pPr>
            <a:r>
              <a:rPr i="1">
                <a:solidFill>
                  <a:srgbClr val="002060"/>
                </a:solidFill>
              </a:rPr>
              <a:t>     (moltiplicatore del fondo mondiale)</a:t>
            </a:r>
          </a:p>
          <a:p>
            <a:pPr marL="571500" lvl="0" indent="-57150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Impatto a lungo termine, </a:t>
            </a:r>
            <a:r>
              <a:rPr i="1" u="sng">
                <a:solidFill>
                  <a:srgbClr val="002060"/>
                </a:solidFill>
              </a:rPr>
              <a:t>sostenibile</a:t>
            </a:r>
          </a:p>
          <a:p>
            <a:pPr marL="571500" lvl="0" indent="-57150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Può finanziare borse di studio a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livello  post  universitario 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internazionale  </a:t>
            </a:r>
          </a:p>
          <a:p>
            <a:pPr marL="571500" lvl="0" indent="-57150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Include attivo coinvolgimento dei rotariani</a:t>
            </a:r>
          </a:p>
          <a:p>
            <a:pPr marL="571500" lvl="0" indent="-571500">
              <a:buClr>
                <a:srgbClr val="002060"/>
              </a:buClr>
              <a:buSzPct val="100000"/>
              <a:buChar char="•"/>
              <a:defRPr sz="1800"/>
            </a:pPr>
            <a:r>
              <a:rPr i="1">
                <a:solidFill>
                  <a:srgbClr val="002060"/>
                </a:solidFill>
              </a:rPr>
              <a:t>Conforme ai termini e alle condizioni delle Sovvenzioni</a:t>
            </a:r>
          </a:p>
          <a:p>
            <a:pPr marL="571500" lvl="0" indent="-571500">
              <a:buClr>
                <a:srgbClr val="002060"/>
              </a:buClr>
              <a:buSzPct val="100000"/>
              <a:buChar char="•"/>
              <a:defRPr sz="1800"/>
            </a:pPr>
            <a:r>
              <a:rPr i="1" u="sng">
                <a:solidFill>
                  <a:srgbClr val="002060"/>
                </a:solidFill>
              </a:rPr>
              <a:t>Risultati misurabili</a:t>
            </a:r>
          </a:p>
          <a:p>
            <a:pPr marL="285750" lvl="0" indent="-285750">
              <a:defRPr sz="1800"/>
            </a:pPr>
            <a:r>
              <a:rPr i="1">
                <a:solidFill>
                  <a:srgbClr val="002060"/>
                </a:solidFill>
              </a:rPr>
              <a:t>     </a:t>
            </a:r>
          </a:p>
        </p:txBody>
      </p:sp>
      <p:pic>
        <p:nvPicPr>
          <p:cNvPr id="1253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0" y="3302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4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" presetClass="entr" presetSubtype="4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1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1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12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0" grpId="1" build="p" animBg="1" advAuto="0"/>
      <p:bldP spid="1252" grpId="2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C39F"/>
            </a:gs>
            <a:gs pos="100000">
              <a:srgbClr val="FFEFD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>
            <a:spLocks noGrp="1"/>
          </p:cNvSpPr>
          <p:nvPr>
            <p:ph type="title" idx="4294967295"/>
          </p:nvPr>
        </p:nvSpPr>
        <p:spPr>
          <a:xfrm>
            <a:off x="190500" y="261937"/>
            <a:ext cx="8229600" cy="1143001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900">
                <a:solidFill>
                  <a:srgbClr val="002060"/>
                </a:solidFill>
              </a:rPr>
              <a:t>The Rotary Foundation – Distretto 2031</a:t>
            </a:r>
            <a:br>
              <a:rPr sz="2900">
                <a:solidFill>
                  <a:srgbClr val="002060"/>
                </a:solidFill>
              </a:rPr>
            </a:br>
            <a:r>
              <a:t>il manuale base per la gestione delle sovvenzioni (1000IT)</a:t>
            </a:r>
          </a:p>
        </p:txBody>
      </p:sp>
      <p:pic>
        <p:nvPicPr>
          <p:cNvPr id="1256" name="Gestione delle Sovvenzion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1887" y="1633537"/>
            <a:ext cx="3743326" cy="486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RotaryMoE_RGB-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" y="4699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32397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12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The Rotary Foundation – Distretto 2031</a:t>
            </a:r>
            <a:br>
              <a:rPr sz="12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</a:br>
            <a:r>
              <a:rPr sz="12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percorso di una richiesta</a:t>
            </a:r>
          </a:p>
        </p:txBody>
      </p:sp>
      <p:sp>
        <p:nvSpPr>
          <p:cNvPr id="1260" name="Shape 1260"/>
          <p:cNvSpPr>
            <a:spLocks noGrp="1"/>
          </p:cNvSpPr>
          <p:nvPr>
            <p:ph type="body" idx="4294967295"/>
          </p:nvPr>
        </p:nvSpPr>
        <p:spPr>
          <a:xfrm>
            <a:off x="101600" y="1435100"/>
            <a:ext cx="8229600" cy="52562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D</a:t>
            </a:r>
            <a:r>
              <a:rPr sz="50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I</a:t>
            </a:r>
            <a:r>
              <a:rPr sz="5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STRICT</a:t>
            </a:r>
            <a:r>
              <a:rPr sz="5000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G</a:t>
            </a:r>
            <a:r>
              <a:rPr sz="5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RANT</a:t>
            </a:r>
            <a:endParaRPr sz="50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800"/>
            </a:pPr>
            <a:endParaRPr sz="39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800"/>
            </a:pPr>
            <a:r>
              <a:rPr sz="28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SOVVENZIONE DISTRETTUALE</a:t>
            </a:r>
          </a:p>
        </p:txBody>
      </p:sp>
      <p:pic>
        <p:nvPicPr>
          <p:cNvPr id="1261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100" y="3556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Shape 1263"/>
          <p:cNvSpPr>
            <a:spLocks noGrp="1"/>
          </p:cNvSpPr>
          <p:nvPr>
            <p:ph type="title"/>
          </p:nvPr>
        </p:nvSpPr>
        <p:spPr>
          <a:xfrm>
            <a:off x="793014" y="650775"/>
            <a:ext cx="7557972" cy="1495526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 cap="none">
                <a:solidFill>
                  <a:srgbClr val="000000"/>
                </a:solidFill>
              </a:defRPr>
            </a:pPr>
            <a:r>
              <a:rPr sz="2100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  <a:br>
              <a:rPr sz="2100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</a:br>
            <a:r>
              <a:rPr sz="2100" b="1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  <a:t>regolamento di assegnazione</a:t>
            </a:r>
            <a:endParaRPr sz="2100">
              <a:solidFill>
                <a:srgbClr val="005493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lvl="0" algn="ctr">
              <a:defRPr sz="1800" b="0" cap="none">
                <a:solidFill>
                  <a:srgbClr val="000000"/>
                </a:solidFill>
              </a:defRPr>
            </a:pPr>
            <a:r>
              <a:rPr sz="2100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  <a:t>D.G. District Grant n. </a:t>
            </a:r>
            <a:r>
              <a:rPr sz="2100" b="1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  <a:t>17 33448</a:t>
            </a:r>
            <a:r>
              <a:rPr sz="2100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  <a:t> a.r. 2016/2017</a:t>
            </a:r>
            <a:r>
              <a:rPr sz="2400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  <a:t>    </a:t>
            </a:r>
            <a:endParaRPr sz="3000">
              <a:solidFill>
                <a:srgbClr val="005493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lvl="0" algn="ctr">
              <a:defRPr sz="1800" b="0" cap="none">
                <a:solidFill>
                  <a:srgbClr val="000000"/>
                </a:solidFill>
              </a:defRPr>
            </a:pPr>
            <a:r>
              <a:rPr sz="2400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  <a:t/>
            </a:r>
            <a:br>
              <a:rPr sz="2400">
                <a:solidFill>
                  <a:srgbClr val="005493"/>
                </a:solidFill>
                <a:latin typeface="+mj-lt"/>
                <a:ea typeface="+mj-ea"/>
                <a:cs typeface="+mj-cs"/>
                <a:sym typeface="Trebuchet MS"/>
              </a:rPr>
            </a:br>
            <a:endParaRPr sz="2400">
              <a:solidFill>
                <a:srgbClr val="005493"/>
              </a:solidFill>
              <a:latin typeface="+mj-lt"/>
              <a:ea typeface="+mj-ea"/>
              <a:cs typeface="+mj-cs"/>
              <a:sym typeface="Trebuchet MS"/>
            </a:endParaRPr>
          </a:p>
        </p:txBody>
      </p:sp>
      <p:sp>
        <p:nvSpPr>
          <p:cNvPr id="1264" name="Shape 1264"/>
          <p:cNvSpPr>
            <a:spLocks noGrp="1"/>
          </p:cNvSpPr>
          <p:nvPr>
            <p:ph type="body" idx="1"/>
          </p:nvPr>
        </p:nvSpPr>
        <p:spPr>
          <a:xfrm>
            <a:off x="588076" y="2267551"/>
            <a:ext cx="7967848" cy="3859732"/>
          </a:xfrm>
          <a:prstGeom prst="rect">
            <a:avLst/>
          </a:prstGeom>
        </p:spPr>
        <p:txBody>
          <a:bodyPr/>
          <a:lstStyle/>
          <a:p>
            <a:pPr marL="484631" lvl="0" indent="-256031" algn="just">
              <a:buSzPct val="100000"/>
              <a:buAutoNum type="arabicPeriod"/>
              <a:defRPr sz="1800" b="0" i="0"/>
            </a:pPr>
            <a:r>
              <a:rPr sz="1400" b="1">
                <a:solidFill>
                  <a:srgbClr val="244061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ermine improrogabile per la presentazione: </a:t>
            </a:r>
            <a:r>
              <a:rPr sz="1400" b="1" i="1">
                <a:solidFill>
                  <a:srgbClr val="C82506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dal 11 marzo 2016 al 17 giugno 2016</a:t>
            </a:r>
            <a:endParaRPr sz="1400" b="1">
              <a:solidFill>
                <a:srgbClr val="2E2673"/>
              </a:solidFill>
              <a:uFill>
                <a:solidFill>
                  <a:srgbClr val="244061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84631" lvl="0" indent="-256031" algn="just">
              <a:buSzPct val="100000"/>
              <a:buAutoNum type="arabicPeriod"/>
              <a:defRPr sz="1800" b="0" i="0"/>
            </a:pP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le domande dovranno essere</a:t>
            </a:r>
          </a:p>
          <a:p>
            <a:pPr marL="1005839" lvl="1" indent="-320039" algn="just">
              <a:buSzPct val="100000"/>
              <a:buAutoNum type="alphaLcParenR"/>
              <a:defRPr sz="1800" b="0" i="0"/>
            </a:pP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compilate unicamente sugli appositi “moduli 2016” (che saranno inviati via e-mail su richiesta dei Club)</a:t>
            </a:r>
          </a:p>
          <a:p>
            <a:pPr marL="941832" lvl="1" indent="-256032" algn="just">
              <a:buSzPct val="100000"/>
              <a:buAutoNum type="alphaLcParenR" startAt="2"/>
              <a:defRPr sz="1800" b="0" i="0"/>
            </a:pP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coerenti con le indicazioni riportate nel Manuale per la Gestione delle Sovvenzioni</a:t>
            </a:r>
          </a:p>
          <a:p>
            <a:pPr lvl="1" algn="just">
              <a:defRPr sz="1800" b="0" i="0"/>
            </a:pP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1400" b="1">
                <a:solidFill>
                  <a:srgbClr val="C82506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www.rotary.org/myrotary/it/document/grant-management-manual</a:t>
            </a:r>
            <a:endParaRPr sz="1400" b="1">
              <a:solidFill>
                <a:srgbClr val="2E2673"/>
              </a:solidFill>
              <a:uFill>
                <a:solidFill>
                  <a:srgbClr val="244061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236220" lvl="0" indent="449580" algn="just">
              <a:defRPr sz="1800" b="0" i="0"/>
            </a:pP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c) 	  firmate dal Presidente del Club e dal Socio Responsabile del progetto </a:t>
            </a:r>
          </a:p>
          <a:p>
            <a:pPr marL="685800" lvl="0" algn="just">
              <a:defRPr sz="1800" b="0" i="0"/>
            </a:pP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d)   firmate per conoscenza dall’Assistente Governatore</a:t>
            </a:r>
          </a:p>
          <a:p>
            <a:pPr marL="685800" lvl="0" algn="just">
              <a:defRPr sz="1800" b="0" i="0"/>
            </a:pP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g)   inviate (</a:t>
            </a:r>
            <a:r>
              <a:rPr sz="1400" b="1" u="sng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in formato word</a:t>
            </a:r>
            <a:r>
              <a:rPr sz="1400" b="1">
                <a:solidFill>
                  <a:srgbClr val="2E2673"/>
                </a:solidFill>
                <a:uFill>
                  <a:solidFill>
                    <a:srgbClr val="244061"/>
                  </a:solidFill>
                </a:uFill>
                <a:latin typeface="Arial"/>
                <a:ea typeface="Arial"/>
                <a:cs typeface="Arial"/>
                <a:sym typeface="Arial"/>
              </a:rPr>
              <a:t>) agli indirizzi e-mail </a:t>
            </a:r>
          </a:p>
          <a:p>
            <a:pPr marL="685800" lvl="0" algn="just">
              <a:defRPr sz="1800" b="0" i="0"/>
            </a:pPr>
            <a:endParaRPr sz="1400" b="1">
              <a:solidFill>
                <a:srgbClr val="244061"/>
              </a:solidFill>
              <a:uFill>
                <a:solidFill>
                  <a:srgbClr val="244061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just">
              <a:defRPr sz="1800" b="0" i="0"/>
            </a:pPr>
            <a:r>
              <a:rPr sz="1400" b="1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/>
                <a:ea typeface="Arial"/>
                <a:cs typeface="Arial"/>
                <a:sym typeface="Arial"/>
              </a:rPr>
              <a:t>                          </a:t>
            </a:r>
            <a:r>
              <a:rPr sz="14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marco.saglione@tin.it</a:t>
            </a:r>
            <a:r>
              <a:rPr sz="1400" b="1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/>
                <a:ea typeface="Arial"/>
                <a:cs typeface="Arial"/>
                <a:sym typeface="Arial"/>
              </a:rPr>
              <a:t>                      DRFCC   D 2031</a:t>
            </a:r>
          </a:p>
          <a:p>
            <a:pPr lvl="0" algn="just">
              <a:defRPr sz="1800" b="0" i="0"/>
            </a:pPr>
            <a:r>
              <a:rPr sz="1400" b="1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/>
                <a:ea typeface="Arial"/>
                <a:cs typeface="Arial"/>
                <a:sym typeface="Arial"/>
              </a:rPr>
              <a:t>                          </a:t>
            </a:r>
            <a:r>
              <a:rPr sz="14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bonardi.lb@gmail.com</a:t>
            </a:r>
            <a:r>
              <a:rPr sz="1400" b="1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/>
                <a:ea typeface="Arial"/>
                <a:cs typeface="Arial"/>
                <a:sym typeface="Arial"/>
              </a:rPr>
              <a:t>                     DGSC     D 2031</a:t>
            </a:r>
          </a:p>
          <a:p>
            <a:pPr lvl="0" algn="just">
              <a:defRPr sz="1800" b="0" i="0"/>
            </a:pPr>
            <a:r>
              <a:rPr sz="1400" b="1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/>
                <a:ea typeface="Arial"/>
                <a:cs typeface="Arial"/>
                <a:sym typeface="Arial"/>
              </a:rPr>
              <a:t>                          </a:t>
            </a:r>
            <a:r>
              <a:rPr sz="1400" b="1" u="sng">
                <a:solidFill>
                  <a:srgbClr val="0433FF"/>
                </a:solidFill>
                <a:uFill>
                  <a:solidFill>
                    <a:srgbClr val="002060"/>
                  </a:solidFill>
                </a:uFill>
                <a:latin typeface="Arial"/>
                <a:ea typeface="Arial"/>
                <a:cs typeface="Arial"/>
                <a:sym typeface="Arial"/>
              </a:rPr>
              <a:t>eziobellora@segestagroup.com </a:t>
            </a:r>
            <a:r>
              <a:rPr sz="1400" b="1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/>
                <a:ea typeface="Arial"/>
                <a:cs typeface="Arial"/>
                <a:sym typeface="Arial"/>
              </a:rPr>
              <a:t>     Pres. Comm. Buona Amministr.</a:t>
            </a:r>
          </a:p>
          <a:p>
            <a:pPr lvl="0" algn="just">
              <a:defRPr sz="1800" b="0" i="0"/>
            </a:pPr>
            <a:endParaRPr sz="1400" b="1">
              <a:solidFill>
                <a:srgbClr val="002060"/>
              </a:solidFill>
              <a:uFill>
                <a:solidFill>
                  <a:srgbClr val="00206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64819" lvl="0" indent="449580" algn="just">
              <a:defRPr sz="1800" b="0" i="0"/>
            </a:pPr>
            <a:r>
              <a:rPr sz="1400" b="1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/>
                <a:ea typeface="Arial"/>
                <a:cs typeface="Arial"/>
                <a:sym typeface="Arial"/>
              </a:rPr>
              <a:t>(ai quali potrete come sempre richiedere ulteriori informazioni o precisazioni) </a:t>
            </a:r>
          </a:p>
        </p:txBody>
      </p:sp>
      <p:pic>
        <p:nvPicPr>
          <p:cNvPr id="1265" name="RotaryMoE_RGB-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1347" y="1019475"/>
            <a:ext cx="385012" cy="385012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Shape 1266"/>
          <p:cNvSpPr/>
          <p:nvPr/>
        </p:nvSpPr>
        <p:spPr>
          <a:xfrm>
            <a:off x="628650" y="2546582"/>
            <a:ext cx="7886700" cy="4203701"/>
          </a:xfrm>
          <a:prstGeom prst="roundRect">
            <a:avLst>
              <a:gd name="adj" fmla="val 4532"/>
            </a:avLst>
          </a:prstGeom>
          <a:solidFill/>
          <a:ln w="25400">
            <a:solidFill>
              <a:srgbClr val="4F81BD"/>
            </a:solidFill>
          </a:ln>
          <a:effectLst>
            <a:outerShdw blurRad="38100" dist="127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/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I DISTRICT GRANTS sono completamente gestiti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dalla Commissione Rotary Foundation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Distrettuale.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Ogni anno viene emesso un regolamento di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assegnazione con le modalità cui devono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attenersi i Club per la presentazione delle domande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Nei primi giorni del nuovo anno rotariano  (luglio)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 i progetti approvati dalla D.R.F.C.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vengono inviati a Evanston per la conferma finale</a:t>
            </a:r>
          </a:p>
          <a:p>
            <a:pPr lvl="0" algn="ctr" defTabSz="914400">
              <a:defRPr sz="1800"/>
            </a:pPr>
            <a:endParaRPr sz="2000">
              <a:solidFill>
                <a:srgbClr val="FFFB00"/>
              </a:solidFill>
            </a:endParaRP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nei mesi di settembre/ottobre i fondi sono</a:t>
            </a:r>
          </a:p>
          <a:p>
            <a:pPr lvl="0" algn="ctr" defTabSz="914400">
              <a:defRPr sz="1800"/>
            </a:pPr>
            <a:r>
              <a:rPr sz="2000">
                <a:solidFill>
                  <a:srgbClr val="FFFB00"/>
                </a:solidFill>
              </a:rPr>
              <a:t> a disposizione dei Club per completare i Progetti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4" grpId="1" animBg="1" advAuto="0"/>
      <p:bldP spid="1266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32397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12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The Rotary Foundation – Distretto 2031</a:t>
            </a:r>
            <a:br>
              <a:rPr sz="12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</a:br>
            <a:r>
              <a:rPr sz="12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percorso di una richiesta</a:t>
            </a:r>
          </a:p>
        </p:txBody>
      </p:sp>
      <p:sp>
        <p:nvSpPr>
          <p:cNvPr id="1269" name="Shape 1269"/>
          <p:cNvSpPr>
            <a:spLocks noGrp="1"/>
          </p:cNvSpPr>
          <p:nvPr>
            <p:ph type="body" idx="4294967295"/>
          </p:nvPr>
        </p:nvSpPr>
        <p:spPr>
          <a:xfrm>
            <a:off x="114300" y="1219993"/>
            <a:ext cx="8229600" cy="52689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9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9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9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9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9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500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G</a:t>
            </a:r>
            <a:r>
              <a:rPr sz="5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LOBAL </a:t>
            </a:r>
            <a:r>
              <a:rPr sz="500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G</a:t>
            </a:r>
            <a:r>
              <a:rPr sz="5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RANT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5000">
              <a:solidFill>
                <a:srgbClr val="FFFB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9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8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SOVVENZIONE   GLOBALE</a:t>
            </a:r>
          </a:p>
        </p:txBody>
      </p:sp>
      <p:pic>
        <p:nvPicPr>
          <p:cNvPr id="1270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3683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1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>
            <a:spLocks noGrp="1"/>
          </p:cNvSpPr>
          <p:nvPr>
            <p:ph type="title"/>
          </p:nvPr>
        </p:nvSpPr>
        <p:spPr>
          <a:xfrm>
            <a:off x="469900" y="427037"/>
            <a:ext cx="8229600" cy="12874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 cap="none">
                <a:solidFill>
                  <a:srgbClr val="000000"/>
                </a:solidFill>
              </a:defRPr>
            </a:pPr>
            <a:r>
              <a:rPr sz="3200">
                <a:solidFill>
                  <a:srgbClr val="FFFB00"/>
                </a:solidFill>
              </a:rPr>
              <a:t>The R</a:t>
            </a:r>
            <a:r>
              <a:rPr sz="2800">
                <a:solidFill>
                  <a:srgbClr val="FFFB00"/>
                </a:solidFill>
              </a:rPr>
              <a:t>otary Foundation – Distretto 2031</a:t>
            </a:r>
            <a:br>
              <a:rPr sz="2800">
                <a:solidFill>
                  <a:srgbClr val="FFFB00"/>
                </a:solidFill>
              </a:rPr>
            </a:br>
            <a:r>
              <a:rPr sz="2800">
                <a:solidFill>
                  <a:srgbClr val="FFFB00"/>
                </a:solidFill>
              </a:rPr>
              <a:t>Global Grant </a:t>
            </a:r>
          </a:p>
        </p:txBody>
      </p:sp>
      <p:sp>
        <p:nvSpPr>
          <p:cNvPr id="1273" name="Shape 1273"/>
          <p:cNvSpPr>
            <a:spLocks noGrp="1"/>
          </p:cNvSpPr>
          <p:nvPr>
            <p:ph type="body" idx="1"/>
          </p:nvPr>
        </p:nvSpPr>
        <p:spPr>
          <a:xfrm>
            <a:off x="406400" y="2019300"/>
            <a:ext cx="8229600" cy="5257801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 i="0"/>
            </a:pPr>
            <a:r>
              <a:rPr sz="2200" b="1" i="1">
                <a:solidFill>
                  <a:srgbClr val="FFFFFF"/>
                </a:solidFill>
              </a:rPr>
              <a:t>SCELTA DI UNA SOVVENZIONE GLOBALE</a:t>
            </a:r>
          </a:p>
          <a:p>
            <a:pPr lvl="0">
              <a:defRPr sz="1800" b="0" i="0"/>
            </a:pPr>
            <a:endParaRPr sz="800" b="1" i="1"/>
          </a:p>
          <a:p>
            <a:pPr lvl="0" algn="ctr">
              <a:defRPr sz="1800" b="0" i="0"/>
            </a:pPr>
            <a:r>
              <a:rPr sz="2200" b="1" i="1">
                <a:solidFill>
                  <a:srgbClr val="FBFBFB"/>
                </a:solidFill>
              </a:rPr>
              <a:t>CARATTERISTICHE DELLA RICHIESTA</a:t>
            </a:r>
          </a:p>
          <a:p>
            <a:pPr lvl="0" algn="ctr">
              <a:defRPr sz="1800" b="0" i="0"/>
            </a:pPr>
            <a:endParaRPr sz="400" b="1" i="1">
              <a:solidFill>
                <a:srgbClr val="FBFBFB"/>
              </a:solidFill>
            </a:endParaRPr>
          </a:p>
          <a:p>
            <a:pPr lvl="0" algn="ctr">
              <a:defRPr sz="1800" b="0" i="0"/>
            </a:pPr>
            <a:r>
              <a:rPr sz="1700" b="1" i="1">
                <a:solidFill>
                  <a:srgbClr val="FFFFFF"/>
                </a:solidFill>
              </a:rPr>
              <a:t>Esistono tre tipi di Programmi oggetto di una richiesta di Global Grant:</a:t>
            </a:r>
          </a:p>
          <a:p>
            <a:pPr lvl="0">
              <a:defRPr sz="1800" b="0" i="0"/>
            </a:pPr>
            <a:endParaRPr sz="1700" b="1" i="1">
              <a:solidFill>
                <a:srgbClr val="FFFFFF"/>
              </a:solidFill>
            </a:endParaRPr>
          </a:p>
          <a:p>
            <a:pPr lvl="0">
              <a:defRPr sz="1800" b="0" i="0"/>
            </a:pPr>
            <a:endParaRPr sz="800" b="1" i="1">
              <a:solidFill>
                <a:srgbClr val="FFFFFF"/>
              </a:solidFill>
            </a:endParaRPr>
          </a:p>
          <a:p>
            <a:pPr lvl="0">
              <a:defRPr sz="1800" b="0" i="0"/>
            </a:pPr>
            <a:r>
              <a:rPr sz="1600" b="1" i="1">
                <a:solidFill>
                  <a:srgbClr val="FFFFFF"/>
                </a:solidFill>
              </a:rPr>
              <a:t> 1. PROGRAMMI UMANITARI</a:t>
            </a:r>
          </a:p>
          <a:p>
            <a:pPr lvl="0">
              <a:defRPr sz="1800" b="0" i="0"/>
            </a:pPr>
            <a:endParaRPr sz="1600" b="1" i="1">
              <a:solidFill>
                <a:srgbClr val="FFFFFF"/>
              </a:solidFill>
            </a:endParaRPr>
          </a:p>
          <a:p>
            <a:pPr lvl="0">
              <a:defRPr sz="1800" b="0" i="0"/>
            </a:pPr>
            <a:r>
              <a:rPr sz="1600" b="1" i="1">
                <a:solidFill>
                  <a:srgbClr val="FFFFFF"/>
                </a:solidFill>
              </a:rPr>
              <a:t> 2. SQUADRE DI FORMAZIONE PROFESSIONALE (VTT)</a:t>
            </a:r>
          </a:p>
          <a:p>
            <a:pPr lvl="0">
              <a:defRPr sz="1800" b="0" i="0"/>
            </a:pPr>
            <a:endParaRPr sz="1600" b="1" i="1">
              <a:solidFill>
                <a:srgbClr val="FFFFFF"/>
              </a:solidFill>
            </a:endParaRPr>
          </a:p>
          <a:p>
            <a:pPr lvl="0">
              <a:defRPr sz="1800" b="0" i="0"/>
            </a:pPr>
            <a:r>
              <a:rPr sz="1400" b="1" i="1">
                <a:solidFill>
                  <a:srgbClr val="FFFFFF"/>
                </a:solidFill>
              </a:rPr>
              <a:t> </a:t>
            </a:r>
            <a:r>
              <a:rPr sz="1600" b="1" i="1">
                <a:solidFill>
                  <a:srgbClr val="FFFFFF"/>
                </a:solidFill>
              </a:rPr>
              <a:t>3. BORSE DI STUDIO</a:t>
            </a:r>
          </a:p>
          <a:p>
            <a:pPr lvl="0">
              <a:defRPr sz="1800" b="0" i="0"/>
            </a:pPr>
            <a:endParaRPr sz="1600" b="1" i="1">
              <a:solidFill>
                <a:srgbClr val="FFFFFF"/>
              </a:solidFill>
            </a:endParaRPr>
          </a:p>
          <a:p>
            <a:pPr lvl="0">
              <a:defRPr sz="1800" b="0" i="0"/>
            </a:pPr>
            <a:r>
              <a:rPr sz="1600" b="1" i="1">
                <a:solidFill>
                  <a:srgbClr val="FFFFFF"/>
                </a:solidFill>
              </a:rPr>
              <a:t>  </a:t>
            </a:r>
            <a:r>
              <a:rPr sz="1500" b="1" i="1">
                <a:solidFill>
                  <a:srgbClr val="FFFFFF"/>
                </a:solidFill>
              </a:rPr>
              <a:t>Se la Sovvenzione Globale è destinata al finanziamento di un Programma Umanitario:  </a:t>
            </a:r>
          </a:p>
          <a:p>
            <a:pPr lvl="0">
              <a:defRPr sz="1800" b="0" i="0"/>
            </a:pPr>
            <a:r>
              <a:rPr sz="1600" b="1" i="1">
                <a:solidFill>
                  <a:srgbClr val="FFFFFF"/>
                </a:solidFill>
              </a:rPr>
              <a:t>  almeno il   </a:t>
            </a:r>
            <a:r>
              <a:rPr sz="2000" b="1" i="1">
                <a:solidFill>
                  <a:srgbClr val="F5D328"/>
                </a:solidFill>
              </a:rPr>
              <a:t>30%  dei contributi  cash</a:t>
            </a:r>
            <a:r>
              <a:rPr sz="1600" b="1" i="1">
                <a:solidFill>
                  <a:srgbClr val="F5D328"/>
                </a:solidFill>
              </a:rPr>
              <a:t>  </a:t>
            </a:r>
            <a:r>
              <a:rPr sz="1600" b="1" i="1">
                <a:solidFill>
                  <a:srgbClr val="FFFFFF"/>
                </a:solidFill>
              </a:rPr>
              <a:t>deve provenire da un paese estero.</a:t>
            </a:r>
          </a:p>
          <a:p>
            <a:pPr lvl="0">
              <a:defRPr sz="1800" b="0" i="0"/>
            </a:pPr>
            <a:endParaRPr sz="1600" b="1" i="1">
              <a:solidFill>
                <a:srgbClr val="FFFFFF"/>
              </a:solidFill>
            </a:endParaRPr>
          </a:p>
          <a:p>
            <a:pPr lvl="0">
              <a:defRPr sz="1800" b="0" i="0"/>
            </a:pPr>
            <a:r>
              <a:rPr sz="1600" b="1" i="1">
                <a:solidFill>
                  <a:srgbClr val="FFFFFF"/>
                </a:solidFill>
              </a:rPr>
              <a:t>  </a:t>
            </a:r>
          </a:p>
          <a:p>
            <a:pPr lvl="0">
              <a:defRPr sz="1800" b="0" i="0"/>
            </a:pPr>
            <a:r>
              <a:rPr sz="1600" b="1" i="1">
                <a:solidFill>
                  <a:srgbClr val="F5D328"/>
                </a:solidFill>
              </a:rPr>
              <a:t>  </a:t>
            </a:r>
          </a:p>
          <a:p>
            <a:pPr lvl="0">
              <a:defRPr sz="1800" b="0" i="0"/>
            </a:pPr>
            <a:r>
              <a:rPr sz="1600" b="1" i="1">
                <a:solidFill>
                  <a:srgbClr val="F5D328"/>
                </a:solidFill>
              </a:rPr>
              <a:t>  </a:t>
            </a:r>
            <a:endParaRPr sz="2000" b="1" i="1">
              <a:solidFill>
                <a:srgbClr val="F5D328"/>
              </a:solidFill>
            </a:endParaRPr>
          </a:p>
          <a:p>
            <a:pPr lvl="0">
              <a:defRPr sz="1800" b="0" i="0"/>
            </a:pPr>
            <a:r>
              <a:rPr sz="2000" b="1" i="1">
                <a:solidFill>
                  <a:srgbClr val="F5D328"/>
                </a:solidFill>
              </a:rPr>
              <a:t>  </a:t>
            </a:r>
            <a:endParaRPr sz="2000" b="1" i="1">
              <a:solidFill>
                <a:srgbClr val="D8D327"/>
              </a:solidFill>
            </a:endParaRPr>
          </a:p>
          <a:p>
            <a:pPr lvl="0" algn="ctr">
              <a:defRPr sz="1800" b="0" i="0"/>
            </a:pPr>
            <a:r>
              <a:rPr sz="1600" b="1" i="1">
                <a:solidFill>
                  <a:srgbClr val="FFFFFF"/>
                </a:solidFill>
              </a:rPr>
              <a:t>  </a:t>
            </a:r>
          </a:p>
          <a:p>
            <a:pPr lvl="0">
              <a:defRPr sz="1800" b="0" i="0"/>
            </a:pPr>
            <a:endParaRPr sz="1700" b="1" i="1">
              <a:solidFill>
                <a:srgbClr val="FFFFFF"/>
              </a:solidFill>
            </a:endParaRPr>
          </a:p>
          <a:p>
            <a:pPr lvl="0">
              <a:defRPr sz="1800" b="0" i="0"/>
            </a:pPr>
            <a:endParaRPr sz="1200" b="1" i="1">
              <a:solidFill>
                <a:srgbClr val="FFFFFF"/>
              </a:solidFill>
            </a:endParaRPr>
          </a:p>
          <a:p>
            <a:pPr lvl="0">
              <a:defRPr sz="1800" b="0" i="0"/>
            </a:pPr>
            <a:endParaRPr sz="1200" b="1" i="1">
              <a:solidFill>
                <a:srgbClr val="FFFFFF"/>
              </a:solidFill>
            </a:endParaRPr>
          </a:p>
        </p:txBody>
      </p:sp>
      <p:pic>
        <p:nvPicPr>
          <p:cNvPr id="1274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0" y="5207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1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Shape 1276"/>
          <p:cNvSpPr>
            <a:spLocks noGrp="1"/>
          </p:cNvSpPr>
          <p:nvPr>
            <p:ph type="title"/>
          </p:nvPr>
        </p:nvSpPr>
        <p:spPr>
          <a:xfrm>
            <a:off x="457200" y="477837"/>
            <a:ext cx="8229600" cy="132397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b="0" cap="none">
                <a:solidFill>
                  <a:srgbClr val="000000"/>
                </a:solidFill>
              </a:defRPr>
            </a:pPr>
            <a:r>
              <a:rPr sz="3200">
                <a:solidFill>
                  <a:srgbClr val="FFFB00"/>
                </a:solidFill>
              </a:rPr>
              <a:t>The R</a:t>
            </a:r>
            <a:r>
              <a:rPr sz="2800">
                <a:solidFill>
                  <a:srgbClr val="FFFB00"/>
                </a:solidFill>
              </a:rPr>
              <a:t>otary Foundation – Distretto 2031</a:t>
            </a:r>
            <a:br>
              <a:rPr sz="2800">
                <a:solidFill>
                  <a:srgbClr val="FFFB00"/>
                </a:solidFill>
              </a:rPr>
            </a:br>
            <a:r>
              <a:rPr sz="2800">
                <a:solidFill>
                  <a:srgbClr val="FFFB00"/>
                </a:solidFill>
              </a:rPr>
              <a:t>Global Grant </a:t>
            </a:r>
          </a:p>
        </p:txBody>
      </p:sp>
      <p:sp>
        <p:nvSpPr>
          <p:cNvPr id="1277" name="Shape 1277"/>
          <p:cNvSpPr>
            <a:spLocks noGrp="1"/>
          </p:cNvSpPr>
          <p:nvPr>
            <p:ph type="body" idx="1"/>
          </p:nvPr>
        </p:nvSpPr>
        <p:spPr>
          <a:xfrm>
            <a:off x="457200" y="1625600"/>
            <a:ext cx="8229600" cy="52562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 algn="ctr">
              <a:defRPr sz="1800" b="0" i="0"/>
            </a:pPr>
            <a:r>
              <a:rPr sz="2500" b="1" i="1">
                <a:solidFill>
                  <a:srgbClr val="FFFFFF"/>
                </a:solidFill>
              </a:rPr>
              <a:t>LIMITI DI PRESENTAZIONE</a:t>
            </a:r>
          </a:p>
          <a:p>
            <a:pPr lvl="0" algn="ctr">
              <a:defRPr sz="1800" b="0" i="0"/>
            </a:pPr>
            <a:endParaRPr sz="1200" b="1" i="1"/>
          </a:p>
          <a:p>
            <a:pPr lvl="0" algn="ctr">
              <a:defRPr sz="1800" b="0" i="0"/>
            </a:pPr>
            <a:endParaRPr sz="1200" b="1" i="1"/>
          </a:p>
          <a:p>
            <a:pPr lvl="0" algn="ctr">
              <a:defRPr sz="1800" b="0" i="0"/>
            </a:pPr>
            <a:r>
              <a:rPr sz="2500" b="1" i="1">
                <a:solidFill>
                  <a:srgbClr val="FFFFFF"/>
                </a:solidFill>
              </a:rPr>
              <a:t>CARATTERISTICHE DELLA RICHIESTA</a:t>
            </a:r>
            <a:endParaRPr sz="2600" b="1" i="1">
              <a:solidFill>
                <a:srgbClr val="FFFFFF"/>
              </a:solidFill>
            </a:endParaRPr>
          </a:p>
          <a:p>
            <a:pPr lvl="0" algn="ctr">
              <a:defRPr sz="1800" b="0" i="0"/>
            </a:pPr>
            <a:r>
              <a:rPr sz="1200" b="1" i="1">
                <a:solidFill>
                  <a:srgbClr val="FFFB00"/>
                </a:solidFill>
              </a:rPr>
              <a:t>(GLI IMPORTI SI RIFERISCONO AI MOLTIPLICATORI DEL FONDO MONDIALE)</a:t>
            </a:r>
          </a:p>
          <a:p>
            <a:pPr lvl="0" algn="ctr">
              <a:defRPr sz="1800" b="0" i="0"/>
            </a:pPr>
            <a:endParaRPr sz="1200" b="1" i="1">
              <a:solidFill>
                <a:srgbClr val="FFFFFF"/>
              </a:solidFill>
            </a:endParaRPr>
          </a:p>
          <a:p>
            <a:pPr lvl="0" algn="ctr">
              <a:defRPr sz="1800" b="0" i="0"/>
            </a:pPr>
            <a:endParaRPr sz="1200" b="1" i="1">
              <a:solidFill>
                <a:srgbClr val="FFFFFF"/>
              </a:solidFill>
            </a:endParaRPr>
          </a:p>
          <a:p>
            <a:pPr lvl="0" algn="ctr">
              <a:defRPr sz="1800" b="0" i="0"/>
            </a:pPr>
            <a:endParaRPr sz="1200" b="1" i="1">
              <a:solidFill>
                <a:srgbClr val="FFFFFF"/>
              </a:solidFill>
            </a:endParaRPr>
          </a:p>
          <a:p>
            <a:pPr lvl="0" algn="ctr">
              <a:defRPr sz="1800" b="0" i="0"/>
            </a:pPr>
            <a:r>
              <a:rPr sz="2400" b="1" i="1">
                <a:solidFill>
                  <a:srgbClr val="FFFFFF"/>
                </a:solidFill>
              </a:rPr>
              <a:t>minimo finanziabile</a:t>
            </a:r>
          </a:p>
          <a:p>
            <a:pPr lvl="0" algn="ctr">
              <a:defRPr sz="1800" b="0" i="0"/>
            </a:pPr>
            <a:r>
              <a:rPr sz="2400" b="1" i="1">
                <a:solidFill>
                  <a:srgbClr val="FFFB00"/>
                </a:solidFill>
              </a:rPr>
              <a:t>15.000 USD</a:t>
            </a:r>
          </a:p>
          <a:p>
            <a:pPr lvl="0" algn="ctr">
              <a:defRPr sz="1800" b="0" i="0"/>
            </a:pPr>
            <a:endParaRPr sz="2400" b="1" i="1">
              <a:solidFill>
                <a:srgbClr val="FFFFFF"/>
              </a:solidFill>
            </a:endParaRPr>
          </a:p>
          <a:p>
            <a:pPr lvl="0" algn="ctr">
              <a:defRPr sz="1800" b="0" i="0"/>
            </a:pPr>
            <a:r>
              <a:rPr sz="2400" b="1" i="1">
                <a:solidFill>
                  <a:srgbClr val="FFFFFF"/>
                </a:solidFill>
              </a:rPr>
              <a:t>massimo finanziabile</a:t>
            </a:r>
          </a:p>
          <a:p>
            <a:pPr lvl="0" algn="ctr">
              <a:defRPr sz="1800" b="0" i="0"/>
            </a:pPr>
            <a:r>
              <a:rPr sz="2400" b="1" i="1">
                <a:solidFill>
                  <a:srgbClr val="FFFB00"/>
                </a:solidFill>
              </a:rPr>
              <a:t>200.000 USD</a:t>
            </a:r>
          </a:p>
        </p:txBody>
      </p:sp>
      <p:pic>
        <p:nvPicPr>
          <p:cNvPr id="1278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" y="5461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1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Shape 1280"/>
          <p:cNvSpPr>
            <a:spLocks noGrp="1"/>
          </p:cNvSpPr>
          <p:nvPr>
            <p:ph type="title" idx="4294967295"/>
          </p:nvPr>
        </p:nvSpPr>
        <p:spPr>
          <a:xfrm>
            <a:off x="457200" y="146050"/>
            <a:ext cx="8229600" cy="1565275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The R</a:t>
            </a:r>
            <a:r>
              <a:rPr sz="28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otary Foundation – Distretto 2031</a:t>
            </a:r>
            <a:br>
              <a:rPr sz="28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</a:br>
            <a:r>
              <a:rPr sz="28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Global Grant </a:t>
            </a:r>
          </a:p>
          <a:p>
            <a:pPr lvl="0" defTabSz="457200">
              <a:defRPr sz="1800"/>
            </a:pPr>
            <a:r>
              <a:rPr sz="2000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i moltiplicatori del FondoMondiale</a:t>
            </a:r>
          </a:p>
        </p:txBody>
      </p:sp>
      <p:sp>
        <p:nvSpPr>
          <p:cNvPr id="1281" name="Shape 1281"/>
          <p:cNvSpPr>
            <a:spLocks noGrp="1"/>
          </p:cNvSpPr>
          <p:nvPr>
            <p:ph type="body" idx="4294967295"/>
          </p:nvPr>
        </p:nvSpPr>
        <p:spPr>
          <a:xfrm>
            <a:off x="457200" y="1549400"/>
            <a:ext cx="8229600" cy="52562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 b="1" i="1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 b="1" i="1">
                <a:latin typeface="+mn-lt"/>
                <a:ea typeface="+mn-ea"/>
                <a:cs typeface="+mn-cs"/>
                <a:sym typeface="Helvetica"/>
              </a:rPr>
              <a:t>                                                                                  </a:t>
            </a:r>
            <a:r>
              <a:rPr sz="1600"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$ CASH </a:t>
            </a:r>
            <a:r>
              <a:rPr sz="1600" b="1" i="1">
                <a:latin typeface="+mn-lt"/>
                <a:ea typeface="+mn-ea"/>
                <a:cs typeface="+mn-cs"/>
                <a:sym typeface="Helvetica"/>
              </a:rPr>
              <a:t>                      </a:t>
            </a:r>
            <a:r>
              <a:rPr sz="1600"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$ DDF  </a:t>
            </a:r>
            <a:r>
              <a:rPr sz="1600" b="1" i="1">
                <a:latin typeface="+mn-lt"/>
                <a:ea typeface="+mn-ea"/>
                <a:cs typeface="+mn-cs"/>
                <a:sym typeface="Helvetica"/>
              </a:rPr>
              <a:t>                        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b="1" i="1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Club locale (R.C. host)                                        0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Club Internazionale (R.C. international)</a:t>
            </a:r>
            <a:r>
              <a:rPr b="1" i="1">
                <a:solidFill>
                  <a:srgbClr val="00FDFF"/>
                </a:solidFill>
                <a:latin typeface="+mn-lt"/>
                <a:ea typeface="+mn-ea"/>
                <a:cs typeface="+mn-cs"/>
                <a:sym typeface="Helvetica"/>
              </a:rPr>
              <a:t>      </a:t>
            </a:r>
            <a:r>
              <a:rPr b="1" i="1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15.000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Distretto locale (host)</a:t>
            </a:r>
            <a:r>
              <a:rPr b="1" i="1">
                <a:solidFill>
                  <a:srgbClr val="00FDFF"/>
                </a:solidFill>
                <a:latin typeface="+mn-lt"/>
                <a:ea typeface="+mn-ea"/>
                <a:cs typeface="+mn-cs"/>
                <a:sym typeface="Helvetica"/>
              </a:rPr>
              <a:t>                                                                         0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D6D6D6"/>
                </a:solidFill>
                <a:latin typeface="+mn-lt"/>
                <a:ea typeface="+mn-ea"/>
                <a:cs typeface="+mn-cs"/>
                <a:sym typeface="Helvetica"/>
              </a:rPr>
              <a:t>Distretto Internazionale (international)                                      15.000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b="1" i="1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D6D6D6"/>
                </a:solidFill>
                <a:latin typeface="+mn-lt"/>
                <a:ea typeface="+mn-ea"/>
                <a:cs typeface="+mn-cs"/>
                <a:sym typeface="Helvetica"/>
              </a:rPr>
              <a:t>Totali…………………………………………. </a:t>
            </a:r>
            <a:r>
              <a:rPr b="1" i="1">
                <a:solidFill>
                  <a:srgbClr val="00FDFF"/>
                </a:solidFill>
                <a:latin typeface="+mn-lt"/>
                <a:ea typeface="+mn-ea"/>
                <a:cs typeface="+mn-cs"/>
                <a:sym typeface="Helvetica"/>
              </a:rPr>
              <a:t>   </a:t>
            </a:r>
            <a:r>
              <a:rPr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15.000    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                </a:t>
            </a:r>
            <a:r>
              <a:rPr b="1" i="1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15.000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b="1" i="1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Fondi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b="1" i="1" u="sng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MOLTIPLICATORI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(Fondo Mondiale)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50% dei fondi CASH  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- </a:t>
            </a:r>
            <a:r>
              <a:rPr b="1" i="1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100% dei fondi DDF   </a:t>
            </a:r>
            <a:r>
              <a:rPr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7.500  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                </a:t>
            </a:r>
            <a:r>
              <a:rPr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15.000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b="1" i="1">
              <a:solidFill>
                <a:srgbClr val="FFFB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Fondi assegnati dal Fondo Mondiale…......                22.500</a:t>
            </a:r>
            <a:endParaRPr b="1" i="1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b="1" i="1">
              <a:solidFill>
                <a:srgbClr val="FFFB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                                                                             </a:t>
            </a:r>
            <a:r>
              <a:rPr sz="1400"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(min 15.000 max 200.000)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400" b="1" i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             </a:t>
            </a:r>
            <a:r>
              <a:rPr sz="1600" b="1" i="1">
                <a:solidFill>
                  <a:srgbClr val="FCF8E9"/>
                </a:solidFill>
                <a:latin typeface="+mn-lt"/>
                <a:ea typeface="+mn-ea"/>
                <a:cs typeface="+mn-cs"/>
                <a:sym typeface="Helvetica"/>
              </a:rPr>
              <a:t>VALORE TOTALE DEL PROGETTO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400" b="1" i="1">
                <a:solidFill>
                  <a:srgbClr val="FFFEFA"/>
                </a:solidFill>
                <a:latin typeface="+mn-lt"/>
                <a:ea typeface="+mn-ea"/>
                <a:cs typeface="+mn-cs"/>
                <a:sym typeface="Helvetica"/>
              </a:rPr>
              <a:t>( </a:t>
            </a:r>
            <a:r>
              <a:rPr sz="1400" b="1" i="1">
                <a:solidFill>
                  <a:srgbClr val="FDEAE7"/>
                </a:solidFill>
                <a:latin typeface="+mn-lt"/>
                <a:ea typeface="+mn-ea"/>
                <a:cs typeface="+mn-cs"/>
                <a:sym typeface="Helvetica"/>
              </a:rPr>
              <a:t>CASH</a:t>
            </a:r>
            <a:r>
              <a:rPr sz="1400" b="1" i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b="1" i="1" u="sng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15.000 </a:t>
            </a:r>
            <a:r>
              <a:rPr sz="1400" b="1" i="1">
                <a:solidFill>
                  <a:srgbClr val="FFFDFE"/>
                </a:solidFill>
                <a:latin typeface="+mn-lt"/>
                <a:ea typeface="+mn-ea"/>
                <a:cs typeface="+mn-cs"/>
                <a:sym typeface="Helvetica"/>
              </a:rPr>
              <a:t>+ </a:t>
            </a:r>
            <a:r>
              <a:rPr sz="1400" b="1" i="1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DDF  </a:t>
            </a:r>
            <a:r>
              <a:rPr sz="1400" b="1" i="1" u="sng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15.000 </a:t>
            </a:r>
            <a:r>
              <a:rPr sz="1400" b="1" i="1">
                <a:solidFill>
                  <a:srgbClr val="FDE4E5"/>
                </a:solidFill>
                <a:latin typeface="+mn-lt"/>
                <a:ea typeface="+mn-ea"/>
                <a:cs typeface="+mn-cs"/>
                <a:sym typeface="Helvetica"/>
              </a:rPr>
              <a:t>+ MOLTIPLICATORE </a:t>
            </a:r>
            <a:r>
              <a:rPr sz="1400" b="1" i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b="1" i="1" u="sng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22.500</a:t>
            </a:r>
            <a:r>
              <a:rPr sz="1400" b="1" i="1">
                <a:solidFill>
                  <a:srgbClr val="F6FCF4"/>
                </a:solidFill>
                <a:latin typeface="+mn-lt"/>
                <a:ea typeface="+mn-ea"/>
                <a:cs typeface="+mn-cs"/>
                <a:sym typeface="Helvetica"/>
              </a:rPr>
              <a:t>) …… </a:t>
            </a:r>
            <a:r>
              <a:rPr sz="1400" b="1" i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rPr sz="3200" b="1" i="1" u="sng">
                <a:solidFill>
                  <a:srgbClr val="FCFBF5"/>
                </a:solidFill>
                <a:latin typeface="+mn-lt"/>
                <a:ea typeface="+mn-ea"/>
                <a:cs typeface="+mn-cs"/>
                <a:sym typeface="Helvetica"/>
              </a:rPr>
              <a:t>52.500</a:t>
            </a:r>
          </a:p>
        </p:txBody>
      </p:sp>
      <p:sp>
        <p:nvSpPr>
          <p:cNvPr id="1282" name="Shape 1282"/>
          <p:cNvSpPr/>
          <p:nvPr/>
        </p:nvSpPr>
        <p:spPr>
          <a:xfrm>
            <a:off x="5884862" y="4725303"/>
            <a:ext cx="431801" cy="360363"/>
          </a:xfrm>
          <a:prstGeom prst="line">
            <a:avLst/>
          </a:prstGeom>
          <a:ln w="25400">
            <a:solidFill>
              <a:srgbClr val="FFFFFF"/>
            </a:solidFill>
            <a:round/>
            <a:tailEnd type="triangle"/>
          </a:ln>
          <a:effectLst>
            <a:outerShdw blurRad="38100" dist="23000" dir="5400000" rotWithShape="0">
              <a:srgbClr val="000000">
                <a:alpha val="34997"/>
              </a:srgbClr>
            </a:outerShdw>
          </a:effectLst>
        </p:spPr>
        <p:txBody>
          <a:bodyPr lIns="0" tIns="0" rIns="0" bIns="0"/>
          <a:lstStyle/>
          <a:p>
            <a:pPr lvl="0">
              <a:defRPr sz="1200"/>
            </a:pPr>
            <a:endParaRPr/>
          </a:p>
        </p:txBody>
      </p:sp>
      <p:sp>
        <p:nvSpPr>
          <p:cNvPr id="1283" name="Shape 1283"/>
          <p:cNvSpPr/>
          <p:nvPr/>
        </p:nvSpPr>
        <p:spPr>
          <a:xfrm flipH="1">
            <a:off x="6562805" y="4748670"/>
            <a:ext cx="400440" cy="312859"/>
          </a:xfrm>
          <a:prstGeom prst="line">
            <a:avLst/>
          </a:prstGeom>
          <a:ln w="25400">
            <a:solidFill>
              <a:srgbClr val="FFFFFF"/>
            </a:solidFill>
            <a:round/>
            <a:tailEnd type="triangle"/>
          </a:ln>
          <a:effectLst>
            <a:outerShdw blurRad="38100" dist="23000" dir="5400000" rotWithShape="0">
              <a:srgbClr val="000000">
                <a:alpha val="34997"/>
              </a:srgbClr>
            </a:outerShdw>
          </a:effectLst>
        </p:spPr>
        <p:txBody>
          <a:bodyPr lIns="0" tIns="0" rIns="0" bIns="0"/>
          <a:lstStyle/>
          <a:p>
            <a:pPr lvl="0">
              <a:defRPr sz="1200"/>
            </a:pPr>
            <a:endParaRPr/>
          </a:p>
        </p:txBody>
      </p:sp>
      <p:sp>
        <p:nvSpPr>
          <p:cNvPr id="1284" name="Shape 1284"/>
          <p:cNvSpPr/>
          <p:nvPr/>
        </p:nvSpPr>
        <p:spPr>
          <a:xfrm>
            <a:off x="6443662" y="5437187"/>
            <a:ext cx="1" cy="287338"/>
          </a:xfrm>
          <a:prstGeom prst="line">
            <a:avLst/>
          </a:prstGeom>
          <a:ln w="25400">
            <a:solidFill>
              <a:srgbClr val="FFFFFF"/>
            </a:solidFill>
            <a:round/>
            <a:tailEnd type="triangle"/>
          </a:ln>
          <a:effectLst>
            <a:outerShdw blurRad="38100" dist="23000" dir="5400000" rotWithShape="0">
              <a:srgbClr val="000000">
                <a:alpha val="34997"/>
              </a:srgbClr>
            </a:outerShdw>
          </a:effectLst>
        </p:spPr>
        <p:txBody>
          <a:bodyPr lIns="0" tIns="0" rIns="0" bIns="0"/>
          <a:lstStyle/>
          <a:p>
            <a:pPr lvl="0">
              <a:defRPr sz="1200"/>
            </a:pPr>
            <a:endParaRPr/>
          </a:p>
        </p:txBody>
      </p:sp>
      <p:pic>
        <p:nvPicPr>
          <p:cNvPr id="1285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387" y="203200"/>
            <a:ext cx="508001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2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2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8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28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" grpId="1" build="p" animBg="1" advAuto="0"/>
      <p:bldP spid="1282" grpId="2" animBg="1" advAuto="0"/>
      <p:bldP spid="1283" grpId="3" animBg="1" advAuto="0"/>
      <p:bldP spid="1284" grpId="4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1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Shape 1287"/>
          <p:cNvSpPr>
            <a:spLocks noGrp="1"/>
          </p:cNvSpPr>
          <p:nvPr>
            <p:ph type="title"/>
          </p:nvPr>
        </p:nvSpPr>
        <p:spPr>
          <a:xfrm>
            <a:off x="457200" y="554037"/>
            <a:ext cx="8229600" cy="132397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b="0" cap="none">
                <a:solidFill>
                  <a:srgbClr val="000000"/>
                </a:solidFill>
              </a:defRPr>
            </a:pPr>
            <a:r>
              <a:rPr sz="320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  <a:br>
              <a:rPr sz="320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</a:br>
            <a:endParaRPr sz="3200">
              <a:solidFill>
                <a:srgbClr val="FFFB00"/>
              </a:solidFill>
              <a:latin typeface="+mj-lt"/>
              <a:ea typeface="+mj-ea"/>
              <a:cs typeface="+mj-cs"/>
              <a:sym typeface="Trebuchet MS"/>
            </a:endParaRPr>
          </a:p>
        </p:txBody>
      </p:sp>
      <p:sp>
        <p:nvSpPr>
          <p:cNvPr id="1288" name="Shape 1288"/>
          <p:cNvSpPr>
            <a:spLocks noGrp="1"/>
          </p:cNvSpPr>
          <p:nvPr>
            <p:ph type="body" idx="1"/>
          </p:nvPr>
        </p:nvSpPr>
        <p:spPr>
          <a:xfrm>
            <a:off x="361950" y="1366291"/>
            <a:ext cx="8229600" cy="5357193"/>
          </a:xfrm>
          <a:prstGeom prst="rect">
            <a:avLst/>
          </a:prstGeom>
          <a:ln w="25400">
            <a:solidFill>
              <a:srgbClr val="85888D"/>
            </a:solidFill>
          </a:ln>
        </p:spPr>
        <p:txBody>
          <a:bodyPr>
            <a:normAutofit/>
          </a:bodyPr>
          <a:lstStyle/>
          <a:p>
            <a:pPr lvl="0" algn="ctr" defTabSz="886968">
              <a:defRPr sz="1800" b="0" i="0"/>
            </a:pPr>
            <a:endParaRPr sz="3201">
              <a:solidFill>
                <a:srgbClr val="F5D328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lvl="0" algn="ctr" defTabSz="886968">
              <a:defRPr sz="1800" b="0" i="0"/>
            </a:pPr>
            <a:r>
              <a:rPr sz="388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I GLOBAL GRANTS</a:t>
            </a:r>
          </a:p>
          <a:p>
            <a:pPr lvl="0" algn="ctr" defTabSz="886968">
              <a:defRPr sz="1800" b="0" i="0"/>
            </a:pPr>
            <a:endParaRPr sz="3880">
              <a:solidFill>
                <a:srgbClr val="F5D328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lvl="0" algn="ctr" defTabSz="886968">
              <a:defRPr sz="1800" b="0" i="0"/>
            </a:pPr>
            <a:r>
              <a:rPr sz="388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devono essere inseriti</a:t>
            </a:r>
          </a:p>
          <a:p>
            <a:pPr lvl="0" algn="ctr" defTabSz="886968">
              <a:defRPr sz="1800" b="0" i="0"/>
            </a:pPr>
            <a:endParaRPr sz="3880">
              <a:solidFill>
                <a:srgbClr val="F5D328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lvl="0" algn="ctr" defTabSz="886968">
              <a:defRPr sz="1800" b="0" i="0"/>
            </a:pPr>
            <a:r>
              <a:rPr sz="388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obbligatoriamente on line</a:t>
            </a:r>
          </a:p>
          <a:p>
            <a:pPr lvl="0" algn="ctr" defTabSz="886968">
              <a:defRPr sz="1800" b="0" i="0"/>
            </a:pPr>
            <a:endParaRPr sz="3880">
              <a:solidFill>
                <a:srgbClr val="F5D328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lvl="0" algn="ctr" defTabSz="886968">
              <a:defRPr sz="1800" b="0" i="0"/>
            </a:pPr>
            <a:r>
              <a:rPr sz="388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sul sito www.rotary.org</a:t>
            </a:r>
          </a:p>
          <a:p>
            <a:pPr lvl="0" defTabSz="886968">
              <a:defRPr sz="1800" b="0" i="0"/>
            </a:pPr>
            <a:endParaRPr sz="1746">
              <a:solidFill>
                <a:srgbClr val="F5D328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lvl="0" defTabSz="886968">
              <a:defRPr sz="1800" b="0" i="0"/>
            </a:pPr>
            <a:endParaRPr sz="1746">
              <a:latin typeface="+mj-lt"/>
              <a:ea typeface="+mj-ea"/>
              <a:cs typeface="+mj-cs"/>
              <a:sym typeface="Trebuchet MS"/>
            </a:endParaRPr>
          </a:p>
        </p:txBody>
      </p:sp>
      <p:pic>
        <p:nvPicPr>
          <p:cNvPr id="1289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6350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Shape 1111"/>
          <p:cNvSpPr>
            <a:spLocks noGrp="1"/>
          </p:cNvSpPr>
          <p:nvPr>
            <p:ph type="body" idx="4294967295"/>
          </p:nvPr>
        </p:nvSpPr>
        <p:spPr>
          <a:xfrm>
            <a:off x="-152401" y="2262187"/>
            <a:ext cx="9144002" cy="40544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endParaRPr sz="2548" b="1"/>
          </a:p>
          <a:p>
            <a:pPr marL="0" lvl="0" indent="0" algn="ctr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1960" b="1">
                <a:solidFill>
                  <a:srgbClr val="FFFFFF"/>
                </a:solidFill>
              </a:rPr>
              <a:t>DRFCC</a:t>
            </a:r>
            <a:endParaRPr sz="1960">
              <a:solidFill>
                <a:srgbClr val="FFFFFF"/>
              </a:solidFill>
            </a:endParaRPr>
          </a:p>
          <a:p>
            <a:pPr marL="0" lvl="0" indent="0" algn="ctr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1960">
                <a:solidFill>
                  <a:srgbClr val="F5D328"/>
                </a:solidFill>
              </a:rPr>
              <a:t>Marco </a:t>
            </a:r>
            <a:r>
              <a:rPr sz="1960" b="1">
                <a:solidFill>
                  <a:srgbClr val="F5D328"/>
                </a:solidFill>
              </a:rPr>
              <a:t>SAGLIONE</a:t>
            </a:r>
          </a:p>
          <a:p>
            <a:pPr marL="0" lvl="0" indent="0" algn="ctr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1960" b="1">
                <a:solidFill>
                  <a:srgbClr val="FFFFFF"/>
                </a:solidFill>
              </a:rPr>
              <a:t>D</a:t>
            </a:r>
            <a:r>
              <a:rPr sz="1960" b="1">
                <a:solidFill>
                  <a:srgbClr val="F5D328"/>
                </a:solidFill>
              </a:rPr>
              <a:t>istrict </a:t>
            </a:r>
            <a:r>
              <a:rPr sz="1960" b="1">
                <a:solidFill>
                  <a:srgbClr val="FFFFFF"/>
                </a:solidFill>
              </a:rPr>
              <a:t>R</a:t>
            </a:r>
            <a:r>
              <a:rPr sz="1960" b="1">
                <a:solidFill>
                  <a:srgbClr val="F5D328"/>
                </a:solidFill>
              </a:rPr>
              <a:t>otary</a:t>
            </a:r>
            <a:r>
              <a:rPr sz="1960" b="1">
                <a:solidFill>
                  <a:srgbClr val="011890"/>
                </a:solidFill>
              </a:rPr>
              <a:t> </a:t>
            </a:r>
            <a:r>
              <a:rPr sz="1960" b="1">
                <a:solidFill>
                  <a:srgbClr val="FFFFFF"/>
                </a:solidFill>
              </a:rPr>
              <a:t>F</a:t>
            </a:r>
            <a:r>
              <a:rPr sz="1960" b="1">
                <a:solidFill>
                  <a:srgbClr val="F5D328"/>
                </a:solidFill>
              </a:rPr>
              <a:t>oundation </a:t>
            </a:r>
            <a:r>
              <a:rPr sz="1960" b="1">
                <a:solidFill>
                  <a:srgbClr val="FFFFFF"/>
                </a:solidFill>
              </a:rPr>
              <a:t>C</a:t>
            </a:r>
            <a:r>
              <a:rPr sz="1960" b="1">
                <a:solidFill>
                  <a:srgbClr val="F5D328"/>
                </a:solidFill>
              </a:rPr>
              <a:t>ommittee</a:t>
            </a:r>
            <a:r>
              <a:rPr sz="1960" b="1">
                <a:solidFill>
                  <a:srgbClr val="011890"/>
                </a:solidFill>
              </a:rPr>
              <a:t> </a:t>
            </a:r>
            <a:r>
              <a:rPr sz="1960" b="1">
                <a:solidFill>
                  <a:srgbClr val="FFFFFF"/>
                </a:solidFill>
              </a:rPr>
              <a:t>C</a:t>
            </a:r>
            <a:r>
              <a:rPr sz="1960" b="1">
                <a:solidFill>
                  <a:srgbClr val="F5D328"/>
                </a:solidFill>
              </a:rPr>
              <a:t>hair</a:t>
            </a:r>
            <a:endParaRPr sz="1960">
              <a:solidFill>
                <a:srgbClr val="F5D328"/>
              </a:solidFill>
            </a:endParaRPr>
          </a:p>
          <a:p>
            <a:pPr marL="0" lvl="0" indent="0" algn="ctr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endParaRPr sz="1960"/>
          </a:p>
          <a:p>
            <a:pPr marL="0" lvl="0" indent="0" algn="ctr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endParaRPr sz="1764"/>
          </a:p>
          <a:p>
            <a:pPr marL="0" lvl="0" indent="0" algn="ctr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1960">
                <a:solidFill>
                  <a:srgbClr val="FFFFFF"/>
                </a:solidFill>
              </a:rPr>
              <a:t>6</a:t>
            </a:r>
            <a:r>
              <a:rPr sz="1764">
                <a:solidFill>
                  <a:srgbClr val="FFFFFF"/>
                </a:solidFill>
              </a:rPr>
              <a:t>  </a:t>
            </a:r>
            <a:r>
              <a:rPr sz="1960" b="1">
                <a:solidFill>
                  <a:srgbClr val="FFFFFF"/>
                </a:solidFill>
              </a:rPr>
              <a:t>SOTTOCOMMISSIONI</a:t>
            </a:r>
          </a:p>
          <a:p>
            <a:pPr marL="0" lvl="0" indent="0" algn="ctr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endParaRPr sz="1960" b="1">
              <a:solidFill>
                <a:srgbClr val="FF2600"/>
              </a:solidFill>
            </a:endParaRPr>
          </a:p>
          <a:p>
            <a:pPr marL="0" lvl="0" indent="0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1960" b="1">
                <a:solidFill>
                  <a:srgbClr val="FF2600"/>
                </a:solidFill>
              </a:rPr>
              <a:t>			</a:t>
            </a:r>
            <a:r>
              <a:rPr sz="1960" b="1" i="1">
                <a:solidFill>
                  <a:srgbClr val="FFFFFF"/>
                </a:solidFill>
              </a:rPr>
              <a:t>sovvenzioni               buona amministrazione       	  polioplus</a:t>
            </a:r>
          </a:p>
          <a:p>
            <a:pPr marL="0" lvl="0" indent="0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1960" b="1" i="1">
                <a:solidFill>
                  <a:srgbClr val="011890"/>
                </a:solidFill>
              </a:rPr>
              <a:t>             </a:t>
            </a:r>
            <a:r>
              <a:rPr sz="1960">
                <a:solidFill>
                  <a:srgbClr val="F5D328"/>
                </a:solidFill>
              </a:rPr>
              <a:t>Lorenzo </a:t>
            </a:r>
            <a:r>
              <a:rPr sz="1960" b="1">
                <a:solidFill>
                  <a:srgbClr val="F5D328"/>
                </a:solidFill>
              </a:rPr>
              <a:t>BONARDI  DGSC         </a:t>
            </a:r>
            <a:r>
              <a:rPr sz="1960">
                <a:solidFill>
                  <a:srgbClr val="F5D328"/>
                </a:solidFill>
              </a:rPr>
              <a:t>Ezio</a:t>
            </a:r>
            <a:r>
              <a:rPr sz="1960" b="1">
                <a:solidFill>
                  <a:srgbClr val="F5D328"/>
                </a:solidFill>
              </a:rPr>
              <a:t>  BELLORA           </a:t>
            </a:r>
            <a:r>
              <a:rPr sz="1960">
                <a:solidFill>
                  <a:srgbClr val="F5D328"/>
                </a:solidFill>
              </a:rPr>
              <a:t>Andrea </a:t>
            </a:r>
            <a:r>
              <a:rPr sz="1960" b="1">
                <a:solidFill>
                  <a:srgbClr val="F5D328"/>
                </a:solidFill>
              </a:rPr>
              <a:t>LUCCHINI</a:t>
            </a:r>
          </a:p>
          <a:p>
            <a:pPr marL="0" lvl="0" indent="0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1960" b="1">
                <a:solidFill>
                  <a:srgbClr val="F5D328"/>
                </a:solidFill>
              </a:rPr>
              <a:t>               </a:t>
            </a:r>
            <a:r>
              <a:rPr sz="1960">
                <a:solidFill>
                  <a:srgbClr val="F5D328"/>
                </a:solidFill>
              </a:rPr>
              <a:t> Davide  </a:t>
            </a:r>
            <a:r>
              <a:rPr sz="1960" b="1">
                <a:solidFill>
                  <a:srgbClr val="F5D328"/>
                </a:solidFill>
              </a:rPr>
              <a:t>VASCHETTI            </a:t>
            </a:r>
            <a:r>
              <a:rPr sz="1960">
                <a:solidFill>
                  <a:srgbClr val="F5D328"/>
                </a:solidFill>
              </a:rPr>
              <a:t>LILIANA  </a:t>
            </a:r>
            <a:r>
              <a:rPr sz="1960" b="1">
                <a:solidFill>
                  <a:srgbClr val="F5D328"/>
                </a:solidFill>
              </a:rPr>
              <a:t>REMOLIF</a:t>
            </a:r>
          </a:p>
          <a:p>
            <a:pPr marL="0" lvl="0" indent="0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endParaRPr sz="1764" b="1" i="1"/>
          </a:p>
          <a:p>
            <a:pPr marL="0" lvl="0" indent="0" defTabSz="415385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r>
              <a:rPr sz="1764" b="1" i="1"/>
              <a:t>               </a:t>
            </a:r>
            <a:r>
              <a:rPr sz="1960" b="1" i="1">
                <a:solidFill>
                  <a:srgbClr val="FFFFFF"/>
                </a:solidFill>
              </a:rPr>
              <a:t>raccolta fondi                 borse di studio                         VTT   </a:t>
            </a:r>
            <a:r>
              <a:rPr sz="1960" b="1" i="1">
                <a:solidFill>
                  <a:srgbClr val="FF2600"/>
                </a:solidFill>
              </a:rPr>
              <a:t>   </a:t>
            </a:r>
          </a:p>
          <a:p>
            <a:pPr marL="0" lvl="0" indent="0" defTabSz="415385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1960" b="1" i="1">
                <a:solidFill>
                  <a:srgbClr val="FF2600"/>
                </a:solidFill>
              </a:rPr>
              <a:t>             </a:t>
            </a:r>
            <a:r>
              <a:rPr sz="1960">
                <a:solidFill>
                  <a:srgbClr val="F5D328"/>
                </a:solidFill>
              </a:rPr>
              <a:t>Bruno </a:t>
            </a:r>
            <a:r>
              <a:rPr sz="1960" b="1">
                <a:solidFill>
                  <a:srgbClr val="F5D328"/>
                </a:solidFill>
              </a:rPr>
              <a:t>SCOVAZZI       </a:t>
            </a:r>
            <a:r>
              <a:rPr sz="1960">
                <a:solidFill>
                  <a:srgbClr val="F5D328"/>
                </a:solidFill>
              </a:rPr>
              <a:t>Marco </a:t>
            </a:r>
            <a:r>
              <a:rPr sz="1960" b="1">
                <a:solidFill>
                  <a:srgbClr val="F5D328"/>
                </a:solidFill>
              </a:rPr>
              <a:t>MAIO - Michele DARO’   </a:t>
            </a:r>
            <a:r>
              <a:rPr sz="1176">
                <a:latin typeface="+mn-lt"/>
                <a:ea typeface="+mn-ea"/>
                <a:cs typeface="+mn-cs"/>
                <a:sym typeface="Helvetica"/>
              </a:rPr>
              <a:t>   Carlo TONDATO</a:t>
            </a:r>
          </a:p>
        </p:txBody>
      </p:sp>
      <p:sp>
        <p:nvSpPr>
          <p:cNvPr id="1112" name="Shape 1112"/>
          <p:cNvSpPr/>
          <p:nvPr/>
        </p:nvSpPr>
        <p:spPr>
          <a:xfrm>
            <a:off x="182562" y="74612"/>
            <a:ext cx="8764588" cy="2325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defRPr sz="1800"/>
            </a:pPr>
            <a:r>
              <a:rPr sz="7200"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2031DRFC</a:t>
            </a:r>
            <a:r>
              <a:rPr sz="7200">
                <a:solidFill>
                  <a:srgbClr val="0024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000">
              <a:solidFill>
                <a:srgbClr val="FF2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 sz="1800"/>
            </a:pPr>
            <a:r>
              <a: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sz="4400"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istrict</a:t>
            </a:r>
            <a:r>
              <a:rPr sz="4400">
                <a:solidFill>
                  <a:srgbClr val="0024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sz="4400"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otary</a:t>
            </a:r>
            <a:r>
              <a:rPr sz="4400">
                <a:solidFill>
                  <a:srgbClr val="0024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sz="4400"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oundation</a:t>
            </a:r>
            <a:r>
              <a:rPr sz="4400">
                <a:solidFill>
                  <a:srgbClr val="0024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sz="4400"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ommittee</a:t>
            </a:r>
            <a:endParaRPr sz="4400">
              <a:solidFill>
                <a:srgbClr val="00246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 sz="1800"/>
            </a:pPr>
            <a:r>
              <a:rPr sz="3600"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</a:t>
            </a:r>
            <a:r>
              <a:rPr sz="4400"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400">
                <a:solidFill>
                  <a:srgbClr val="0024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sz="3600">
                <a:solidFill>
                  <a:srgbClr val="EBEBE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2015-2016</a:t>
            </a:r>
          </a:p>
        </p:txBody>
      </p:sp>
      <p:pic>
        <p:nvPicPr>
          <p:cNvPr id="1113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3683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" fill="hold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" fill="hold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1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1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1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1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" fill="hold"/>
                                        <p:tgtEl>
                                          <p:spTgt spid="1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fill="hold"/>
                                        <p:tgtEl>
                                          <p:spTgt spid="1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fill="hold"/>
                                        <p:tgtEl>
                                          <p:spTgt spid="1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"/>
                            </p:stCondLst>
                            <p:childTnLst>
                              <p:par>
                                <p:cTn id="3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" fill="hold"/>
                                        <p:tgtEl>
                                          <p:spTgt spid="1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fill="hold"/>
                                        <p:tgtEl>
                                          <p:spTgt spid="1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" fill="hold"/>
                                        <p:tgtEl>
                                          <p:spTgt spid="1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" fill="hold"/>
                                        <p:tgtEl>
                                          <p:spTgt spid="1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"/>
                            </p:stCondLst>
                            <p:childTnLst>
                              <p:par>
                                <p:cTn id="4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" fill="hold"/>
                                        <p:tgtEl>
                                          <p:spTgt spid="11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" fill="hold"/>
                                        <p:tgtEl>
                                          <p:spTgt spid="11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"/>
                            </p:stCondLst>
                            <p:childTnLst>
                              <p:par>
                                <p:cTn id="5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1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" fill="hold"/>
                                        <p:tgtEl>
                                          <p:spTgt spid="11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" fill="hold"/>
                                        <p:tgtEl>
                                          <p:spTgt spid="11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"/>
                            </p:stCondLst>
                            <p:childTnLst>
                              <p:par>
                                <p:cTn id="5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" fill="hold"/>
                                        <p:tgtEl>
                                          <p:spTgt spid="11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" fill="hold"/>
                                        <p:tgtEl>
                                          <p:spTgt spid="11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1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" fill="hold"/>
                                        <p:tgtEl>
                                          <p:spTgt spid="11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" fill="hold"/>
                                        <p:tgtEl>
                                          <p:spTgt spid="11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1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" fill="hold"/>
                                        <p:tgtEl>
                                          <p:spTgt spid="11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" fill="hold"/>
                                        <p:tgtEl>
                                          <p:spTgt spid="11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1" grpId="1" build="p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>
            <a:spLocks noGrp="1"/>
          </p:cNvSpPr>
          <p:nvPr>
            <p:ph type="title" idx="4294967295"/>
          </p:nvPr>
        </p:nvSpPr>
        <p:spPr>
          <a:xfrm>
            <a:off x="468312" y="260350"/>
            <a:ext cx="8229601" cy="1323975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The R</a:t>
            </a:r>
            <a:r>
              <a:rPr sz="28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otary Foundation – Distretto 2031</a:t>
            </a:r>
            <a:br>
              <a:rPr sz="28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</a:br>
            <a:r>
              <a:rPr sz="24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VTT </a:t>
            </a:r>
            <a:r>
              <a:rPr sz="24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-  VOCATIONAL TRAINING TEAMS</a:t>
            </a:r>
          </a:p>
        </p:txBody>
      </p:sp>
      <p:sp>
        <p:nvSpPr>
          <p:cNvPr id="1292" name="Shape 1292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52562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200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     VTT </a:t>
            </a: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– Vocational Training Teams (Squadre di Vocazione Professionale)  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gruppo di professionisti che viaggiano in un altro pase per ulteriore preparazione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nel proprio campo professionale e/o per insegnare ai professionisti del posto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materie relative al loro campo professionale.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600">
              <a:solidFill>
                <a:srgbClr val="00206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     VTT </a:t>
            </a: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con Sovvenzione Distrettuale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gli scopi possono essere vari purché in linea con gli obiettivi generali della R.F.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possono partecipare rotariani e non rotariani senza limite di età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il </a:t>
            </a:r>
            <a:r>
              <a:rPr sz="16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VTT</a:t>
            </a: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è finanziato dai Club e cofinanziato dal Distretto </a:t>
            </a:r>
            <a:r>
              <a:rPr sz="1600">
                <a:solidFill>
                  <a:srgbClr val="C01900"/>
                </a:solidFill>
                <a:latin typeface="+mn-lt"/>
                <a:ea typeface="+mn-ea"/>
                <a:cs typeface="+mn-cs"/>
                <a:sym typeface="Helvetica"/>
              </a:rPr>
              <a:t>(procedura dei District Grant)  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600">
              <a:solidFill>
                <a:srgbClr val="C019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C01900"/>
                </a:solidFill>
                <a:latin typeface="+mn-lt"/>
                <a:ea typeface="+mn-ea"/>
                <a:cs typeface="+mn-cs"/>
                <a:sym typeface="Helvetica"/>
              </a:rPr>
              <a:t>     </a:t>
            </a:r>
            <a:r>
              <a:rPr sz="16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VTT</a:t>
            </a: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con Sovvenzione Globale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gli scopi devono corrispondere a una o più delle sei aree di intervento del Rotary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non ci sono limiti di età dei partecipanti – il capogruppo deve essere rotariano con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esperienza nel campo d’intervento – i membri del gruppo possono essere rotariani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o non esserlo, ma almeno due di loro devono avere un’esperienza almeno biennale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nel campo d’intervento.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bilancio minimo di 30.000 $ – obbligatorio un Club Host – </a:t>
            </a:r>
            <a:r>
              <a:rPr sz="16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rPr>
              <a:t>(procedura dei Global Grant)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1600">
              <a:solidFill>
                <a:srgbClr val="C019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rPr>
              <a:t>                                                                      </a:t>
            </a:r>
          </a:p>
        </p:txBody>
      </p:sp>
      <p:pic>
        <p:nvPicPr>
          <p:cNvPr id="1293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" y="3175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9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29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9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29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9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9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29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2" grpId="1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Shape 1295"/>
          <p:cNvSpPr>
            <a:spLocks noGrp="1"/>
          </p:cNvSpPr>
          <p:nvPr>
            <p:ph type="title"/>
          </p:nvPr>
        </p:nvSpPr>
        <p:spPr>
          <a:xfrm>
            <a:off x="1461254" y="311175"/>
            <a:ext cx="6237172" cy="10034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ctr" defTabSz="905255">
              <a:defRPr sz="1800" b="0" cap="none">
                <a:solidFill>
                  <a:srgbClr val="000000"/>
                </a:solidFill>
              </a:defRPr>
            </a:pPr>
            <a:r>
              <a:rPr sz="2772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The Rotary Foundation – Distretto 2031</a:t>
            </a:r>
            <a:br>
              <a:rPr sz="2772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</a:br>
            <a:r>
              <a:rPr sz="2277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borse di studio</a:t>
            </a:r>
          </a:p>
        </p:txBody>
      </p:sp>
      <p:pic>
        <p:nvPicPr>
          <p:cNvPr id="1296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427" y="373112"/>
            <a:ext cx="385011" cy="385012"/>
          </a:xfrm>
          <a:prstGeom prst="rect">
            <a:avLst/>
          </a:prstGeom>
          <a:ln w="12700">
            <a:miter lim="400000"/>
          </a:ln>
        </p:spPr>
      </p:pic>
      <p:sp>
        <p:nvSpPr>
          <p:cNvPr id="1297" name="Shape 1297"/>
          <p:cNvSpPr>
            <a:spLocks noGrp="1"/>
          </p:cNvSpPr>
          <p:nvPr>
            <p:ph type="body" idx="1"/>
          </p:nvPr>
        </p:nvSpPr>
        <p:spPr>
          <a:xfrm>
            <a:off x="678714" y="1192062"/>
            <a:ext cx="7570672" cy="5761657"/>
          </a:xfrm>
          <a:prstGeom prst="rect">
            <a:avLst/>
          </a:prstGeom>
          <a:ln w="3175"/>
        </p:spPr>
        <p:txBody>
          <a:bodyPr lIns="114300" tIns="114300" rIns="114300" bIns="114300">
            <a:normAutofit lnSpcReduction="10000"/>
          </a:bodyPr>
          <a:lstStyle/>
          <a:p>
            <a:pPr lvl="0" algn="ctr" defTabSz="795527">
              <a:defRPr sz="1800" b="0" i="0"/>
            </a:pPr>
            <a:r>
              <a:rPr sz="1740" u="sng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Borse con Sovvenzioni Distrettuali (District Grants Scholarships)</a:t>
            </a:r>
          </a:p>
          <a:p>
            <a:pPr lvl="0" algn="ctr" defTabSz="795527">
              <a:defRPr sz="1800" b="0" i="0"/>
            </a:pPr>
            <a:endParaRPr sz="1740" u="sng">
              <a:solidFill>
                <a:srgbClr val="FFFB00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marL="372903" lvl="0" indent="-372903" defTabSz="795527">
              <a:buSzPct val="100000"/>
              <a:buFont typeface="Arial"/>
              <a:buChar char="•"/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Service promossi dai Club che le cofinanziano al 50%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      (procedura dei District Grant).</a:t>
            </a:r>
          </a:p>
          <a:p>
            <a:pPr marL="372903" lvl="0" indent="-372903" defTabSz="795527">
              <a:buSzPct val="100000"/>
              <a:buFont typeface="Arial"/>
              <a:buChar char="•"/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Utilizzabili in Italia e all’estero per studi o ricerche in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      campi di carattere socio-umanitario e educativo, si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      rapportano alla </a:t>
            </a:r>
            <a:r>
              <a:rPr sz="1740" i="1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mission </a:t>
            </a: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del Rotary.</a:t>
            </a:r>
          </a:p>
          <a:p>
            <a:pPr lvl="0" defTabSz="795527">
              <a:defRPr sz="1800" b="0" i="0"/>
            </a:pPr>
            <a:endParaRPr sz="1740">
              <a:solidFill>
                <a:srgbClr val="FFFB00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lvl="0" algn="ctr" defTabSz="795527">
              <a:defRPr sz="1800" b="0" i="0"/>
            </a:pPr>
            <a:r>
              <a:rPr sz="1740" u="sng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 Borse con Sovvenzioni Globali (Global Grants Scholarships)</a:t>
            </a:r>
          </a:p>
          <a:p>
            <a:pPr marL="372903" lvl="0" indent="-372903" defTabSz="795527">
              <a:buSzPct val="100000"/>
              <a:buFont typeface="Arial"/>
              <a:buChar char="•"/>
              <a:defRPr sz="1800" b="0" i="0"/>
            </a:pPr>
            <a:endParaRPr sz="1740">
              <a:solidFill>
                <a:srgbClr val="FFFB00"/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marL="372903" lvl="0" indent="-372903" defTabSz="795527">
              <a:buSzPct val="100000"/>
              <a:buFont typeface="Arial"/>
              <a:buChar char="•"/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Service promossi e finanziate dai Distretti con il contributo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      della R.F. (sistema share) e il cofinanziamento del Club che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      sponsorizza il candidato selezionato</a:t>
            </a:r>
          </a:p>
          <a:p>
            <a:pPr marL="186451" lvl="0" indent="-186451" defTabSz="795527">
              <a:buSzPct val="100000"/>
              <a:buFont typeface="Arial"/>
              <a:buChar char="•"/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   Sono di ordine post-universitario (triennale o magistrale) e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FFB00"/>
                </a:solidFill>
                <a:latin typeface="+mj-lt"/>
                <a:ea typeface="+mj-ea"/>
                <a:cs typeface="+mj-cs"/>
                <a:sym typeface="Trebuchet MS"/>
              </a:rPr>
              <a:t>      utilizzabili all’</a:t>
            </a:r>
            <a:r>
              <a:rPr sz="174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estero </a:t>
            </a:r>
            <a:r>
              <a:rPr sz="174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per studi o ricerche attinenti al futuro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      professionale del Candidato in una delle </a:t>
            </a:r>
            <a:r>
              <a:rPr sz="174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sei aree di   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      intervento della R.F.   </a:t>
            </a:r>
          </a:p>
          <a:p>
            <a:pPr marL="198881" lvl="0" indent="-198881" defTabSz="795527">
              <a:buSzPct val="100000"/>
              <a:buChar char="•"/>
              <a:defRPr sz="1800" b="0" i="0"/>
            </a:pPr>
            <a:r>
              <a:rPr sz="1740">
                <a:solidFill>
                  <a:srgbClr val="002452"/>
                </a:solidFill>
                <a:latin typeface="+mj-lt"/>
                <a:ea typeface="+mj-ea"/>
                <a:cs typeface="+mj-cs"/>
                <a:sym typeface="Trebuchet MS"/>
              </a:rPr>
              <a:t>   </a:t>
            </a:r>
            <a:r>
              <a:rPr sz="174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Durata da uno a quattro anni - importo minimo U.S.D. 30.000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F5D328"/>
                </a:solidFill>
                <a:latin typeface="+mj-lt"/>
                <a:ea typeface="+mj-ea"/>
                <a:cs typeface="+mj-cs"/>
                <a:sym typeface="Trebuchet MS"/>
              </a:rPr>
              <a:t>      (procedura dei Global Grants)</a:t>
            </a:r>
            <a:r>
              <a:rPr sz="1740">
                <a:solidFill>
                  <a:srgbClr val="002452"/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</a:p>
          <a:p>
            <a:pPr lvl="0" defTabSz="795527">
              <a:defRPr sz="1800" b="0" i="0"/>
            </a:pPr>
            <a:r>
              <a:rPr sz="1740">
                <a:solidFill>
                  <a:srgbClr val="002452"/>
                </a:solidFill>
                <a:latin typeface="+mj-lt"/>
                <a:ea typeface="+mj-ea"/>
                <a:cs typeface="+mj-cs"/>
                <a:sym typeface="Trebuchet MS"/>
              </a:rPr>
              <a:t>  </a:t>
            </a:r>
          </a:p>
          <a:p>
            <a:pPr lvl="0" algn="ctr" defTabSz="795527">
              <a:defRPr sz="1800" b="0" i="0"/>
            </a:pPr>
            <a:r>
              <a:rPr sz="1740" u="sng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rPr>
              <a:t>Borse del Rotary per la pace                                                                   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7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25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Shape 1299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00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5080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1" name="Shape 1301"/>
          <p:cNvSpPr>
            <a:spLocks noGrp="1"/>
          </p:cNvSpPr>
          <p:nvPr>
            <p:ph type="body" idx="4294967295"/>
          </p:nvPr>
        </p:nvSpPr>
        <p:spPr>
          <a:xfrm>
            <a:off x="457200" y="1028700"/>
            <a:ext cx="8318500" cy="5435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r>
              <a: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L’eradicazione della Polio è l’obiettivo prioritario</a:t>
            </a:r>
          </a:p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r>
              <a: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 Rotary e del Presidente R.I. 2015-2016</a:t>
            </a:r>
          </a:p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endParaRPr sz="2800">
              <a:solidFill>
                <a:srgbClr val="F5D32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endParaRPr sz="2800">
              <a:solidFill>
                <a:srgbClr val="F5D32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endParaRPr sz="2800">
              <a:solidFill>
                <a:srgbClr val="F5D32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endParaRPr sz="2800">
              <a:solidFill>
                <a:srgbClr val="F5D32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endParaRPr sz="2800">
              <a:solidFill>
                <a:srgbClr val="F5D32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r>
              <a: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K.R. ”Ravi” Ravindran</a:t>
            </a:r>
          </a:p>
          <a:p>
            <a:pPr marL="0" lvl="0" indent="0" algn="ctr" defTabSz="457200">
              <a:spcBef>
                <a:spcPts val="0"/>
              </a:spcBef>
              <a:buSzTx/>
              <a:buNone/>
              <a:defRPr sz="1800"/>
            </a:pPr>
            <a:r>
              <a: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dello Sri Lanka</a:t>
            </a:r>
          </a:p>
        </p:txBody>
      </p:sp>
      <p:pic>
        <p:nvPicPr>
          <p:cNvPr id="1302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007" y="5183204"/>
            <a:ext cx="1148901" cy="148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5306" y="5184054"/>
            <a:ext cx="1147587" cy="148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image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56699" y="5189363"/>
            <a:ext cx="1139383" cy="14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image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19889" y="5189091"/>
            <a:ext cx="1139804" cy="1475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image6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80625" y="5190330"/>
            <a:ext cx="1137887" cy="147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age7.png" descr="C:\Users\Utente\Documents\8COMMISSIONE F 2015-2016 DRFCC\Presentazioni 10 dic\Tema Ravi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95735" y="2270537"/>
            <a:ext cx="2052001" cy="1560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image8.png" descr="C:\Users\Utente\Documents\8COMMISSIONE F 2015-2016 DRFCC\Presentazioni 10 dic\Ravi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19944" y="2270537"/>
            <a:ext cx="1214236" cy="158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" grpId="1" animBg="1" advAuto="0"/>
      <p:bldP spid="1302" grpId="2" animBg="1" advAuto="0"/>
      <p:bldP spid="1303" grpId="3" animBg="1" advAuto="0"/>
      <p:bldP spid="1304" grpId="4" animBg="1" advAuto="0"/>
      <p:bldP spid="1305" grpId="5" animBg="1" advAuto="0"/>
      <p:bldP spid="1306" grpId="6" animBg="1" advAuto="0"/>
      <p:bldP spid="1307" grpId="7" animBg="1" advAuto="0"/>
      <p:bldP spid="1308" grpId="8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25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Shape 1310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11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00" y="381000"/>
            <a:ext cx="5080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2" name="Shape 1312"/>
          <p:cNvSpPr>
            <a:spLocks noGrp="1"/>
          </p:cNvSpPr>
          <p:nvPr>
            <p:ph type="body" idx="4294967295"/>
          </p:nvPr>
        </p:nvSpPr>
        <p:spPr>
          <a:xfrm>
            <a:off x="457200" y="1028700"/>
            <a:ext cx="8318500" cy="5435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lvl="0" indent="0" defTabSz="457200">
              <a:spcBef>
                <a:spcPts val="400"/>
              </a:spcBef>
              <a:buSzTx/>
              <a:buFontTx/>
              <a:buNone/>
              <a:defRPr sz="1800"/>
            </a:pP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457200">
              <a:spcBef>
                <a:spcPts val="600"/>
              </a:spcBef>
              <a:buSzTx/>
              <a:buFontTx/>
              <a:buNone/>
              <a:defRPr sz="1800"/>
            </a:pPr>
            <a:r>
              <a:rPr sz="4400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rPr>
              <a:t>Fondo Programma Polio Plus</a:t>
            </a:r>
          </a:p>
          <a:p>
            <a:pPr marL="0" lvl="0" indent="0" algn="ctr" defTabSz="457200">
              <a:spcBef>
                <a:spcPts val="600"/>
              </a:spcBef>
              <a:buSzTx/>
              <a:buFontTx/>
              <a:buNone/>
              <a:defRPr sz="1800"/>
            </a:pPr>
            <a:r>
              <a:rPr sz="4400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rPr>
              <a:t>a.r. 2014-2015</a:t>
            </a:r>
          </a:p>
          <a:p>
            <a:pPr marL="0" lvl="0" indent="0" algn="ctr" defTabSz="457200">
              <a:spcBef>
                <a:spcPts val="600"/>
              </a:spcBef>
              <a:buSzTx/>
              <a:buFontTx/>
              <a:buNone/>
              <a:defRPr sz="1800"/>
            </a:pPr>
            <a:r>
              <a:rPr sz="4400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rPr>
              <a:t>Versati 105 milioni di $ U.S.A</a:t>
            </a:r>
            <a:r>
              <a:rPr sz="2800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algn="ctr" defTabSz="457200">
              <a:spcBef>
                <a:spcPts val="600"/>
              </a:spcBef>
              <a:buSzTx/>
              <a:buFontTx/>
              <a:buNone/>
              <a:defRPr sz="1800"/>
            </a:pP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457200">
              <a:spcBef>
                <a:spcPts val="600"/>
              </a:spcBef>
              <a:buSzTx/>
              <a:buFontTx/>
              <a:buNone/>
              <a:defRPr sz="1800"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457200">
              <a:spcBef>
                <a:spcPts val="600"/>
              </a:spcBef>
              <a:buSzTx/>
              <a:buFontTx/>
              <a:buNone/>
              <a:defRPr sz="1800"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457200">
              <a:spcBef>
                <a:spcPts val="600"/>
              </a:spcBef>
              <a:buSzTx/>
              <a:buFontTx/>
              <a:buNone/>
              <a:defRPr sz="1800"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457200">
              <a:spcBef>
                <a:spcPts val="600"/>
              </a:spcBef>
              <a:buSzTx/>
              <a:buFontTx/>
              <a:buNone/>
              <a:defRPr sz="1800"/>
            </a:pPr>
            <a:r>
              <a:rPr sz="2800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rPr>
              <a:t>(35 m. dal R.I. – 70 m. dal Fondo Bill e Melinda Gates)</a:t>
            </a:r>
          </a:p>
        </p:txBody>
      </p:sp>
      <p:pic>
        <p:nvPicPr>
          <p:cNvPr id="1313" name="image1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2329" y="4191689"/>
            <a:ext cx="2733676" cy="78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image1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0345" y="4135683"/>
            <a:ext cx="2335591" cy="877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" grpId="1" animBg="1" advAuto="0"/>
      <p:bldP spid="1313" grpId="3" animBg="1" advAuto="0"/>
      <p:bldP spid="1314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17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063" y="157263"/>
            <a:ext cx="5080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8" name="Shape 1318"/>
          <p:cNvSpPr>
            <a:spLocks noGrp="1"/>
          </p:cNvSpPr>
          <p:nvPr>
            <p:ph type="body" idx="4294967295"/>
          </p:nvPr>
        </p:nvSpPr>
        <p:spPr>
          <a:xfrm>
            <a:off x="457200" y="1028700"/>
            <a:ext cx="8318500" cy="5435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>
              <a:solidFill>
                <a:srgbClr val="FFFF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3600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A partire dal 1988, per il Programma per l’eradicazione della Polio sono stati spesi 10 miliardi di dollari.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3600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Al programma hanno contribuito</a:t>
            </a:r>
            <a:endParaRPr>
              <a:solidFill>
                <a:srgbClr val="EBEBEB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3600">
                <a:solidFill>
                  <a:srgbClr val="EBEBEB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endParaRPr>
              <a:solidFill>
                <a:srgbClr val="EBEBEB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>
              <a:solidFill>
                <a:srgbClr val="00B0F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>
                <a:solidFill>
                  <a:srgbClr val="00B0F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Con 1 miliardo di $</a:t>
            </a:r>
          </a:p>
        </p:txBody>
      </p:sp>
      <p:pic>
        <p:nvPicPr>
          <p:cNvPr id="1319" name="image13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8740" y="5246528"/>
            <a:ext cx="1603529" cy="916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image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03848" y="3541843"/>
            <a:ext cx="2577850" cy="968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age15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5093" y="5229199"/>
            <a:ext cx="1460640" cy="99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image16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44277" y="5245608"/>
            <a:ext cx="1188164" cy="871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3" name="image1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03716" y="5229199"/>
            <a:ext cx="3248400" cy="928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8" grpId="1" animBg="1" advAuto="0"/>
      <p:bldP spid="1319" grpId="5" animBg="1" advAuto="0"/>
      <p:bldP spid="1320" grpId="2" animBg="1" advAuto="0"/>
      <p:bldP spid="1321" grpId="3" animBg="1" advAuto="0"/>
      <p:bldP spid="1322" grpId="6" animBg="1" advAuto="0"/>
      <p:bldP spid="1323" grpId="4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25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Shape 1325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 lIns="45719" tIns="45719" rIns="45719" bIns="45719">
            <a:normAutofit fontScale="90000"/>
          </a:bodyPr>
          <a:lstStyle/>
          <a:p>
            <a:pPr lvl="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</a:p>
          <a:p>
            <a:pPr lvl="0">
              <a:defRPr sz="1800"/>
            </a:pPr>
            <a:r>
              <a:rPr sz="3200">
                <a:solidFill>
                  <a:srgbClr val="F6F95F"/>
                </a:solidFill>
              </a:rPr>
              <a:t>Paesi Endemici (dati 2015)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26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52400"/>
            <a:ext cx="5080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7" name="Shape 1327"/>
          <p:cNvSpPr>
            <a:spLocks noGrp="1"/>
          </p:cNvSpPr>
          <p:nvPr>
            <p:ph type="body" idx="4294967295"/>
          </p:nvPr>
        </p:nvSpPr>
        <p:spPr>
          <a:xfrm>
            <a:off x="477695" y="1057168"/>
            <a:ext cx="8147247" cy="543560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lvl="0" indent="0" algn="ctr" defTabSz="457200">
              <a:spcBef>
                <a:spcPts val="500"/>
              </a:spcBef>
              <a:buSzTx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28" name="image10.png" descr="C:\Users\Utente\Documents\8COMMISSIONE F 2015-2016 DRFCC\Presentazioni 10 dic\Paesi Endemici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5950" y="1124991"/>
            <a:ext cx="6592100" cy="5274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8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Shape 1330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31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5080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Shape 1332"/>
          <p:cNvSpPr>
            <a:spLocks noGrp="1"/>
          </p:cNvSpPr>
          <p:nvPr>
            <p:ph type="body" idx="4294967295"/>
          </p:nvPr>
        </p:nvSpPr>
        <p:spPr>
          <a:xfrm>
            <a:off x="457200" y="1219200"/>
            <a:ext cx="8318500" cy="52578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6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2014</a:t>
            </a:r>
          </a:p>
        </p:txBody>
      </p:sp>
      <p:pic>
        <p:nvPicPr>
          <p:cNvPr id="1333" name="POLIO 2014   2 rimangono tre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4437" y="2247280"/>
            <a:ext cx="6715126" cy="425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Shape 1335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36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419100"/>
            <a:ext cx="5080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7" name="Shape 1337"/>
          <p:cNvSpPr>
            <a:spLocks noGrp="1"/>
          </p:cNvSpPr>
          <p:nvPr>
            <p:ph type="body" idx="4294967295"/>
          </p:nvPr>
        </p:nvSpPr>
        <p:spPr>
          <a:xfrm>
            <a:off x="457200" y="1117600"/>
            <a:ext cx="8318500" cy="52578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6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2015</a:t>
            </a:r>
          </a:p>
        </p:txBody>
      </p:sp>
      <p:pic>
        <p:nvPicPr>
          <p:cNvPr id="1338" name="POLIO 2014   2 rimangono tre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4437" y="2124472"/>
            <a:ext cx="6715126" cy="4257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9" name="Shape 1339"/>
          <p:cNvSpPr/>
          <p:nvPr/>
        </p:nvSpPr>
        <p:spPr>
          <a:xfrm>
            <a:off x="1835695" y="4653136"/>
            <a:ext cx="792090" cy="1080121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lvl="0">
              <a:defRPr sz="1200"/>
            </a:pPr>
            <a:endParaRPr/>
          </a:p>
        </p:txBody>
      </p:sp>
      <p:sp>
        <p:nvSpPr>
          <p:cNvPr id="1340" name="Shape 1340"/>
          <p:cNvSpPr/>
          <p:nvPr/>
        </p:nvSpPr>
        <p:spPr>
          <a:xfrm flipH="1">
            <a:off x="1835696" y="4725144"/>
            <a:ext cx="720080" cy="936105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lvl="0">
              <a:defRPr sz="1200"/>
            </a:pPr>
            <a:endParaRPr/>
          </a:p>
        </p:txBody>
      </p:sp>
      <p:sp>
        <p:nvSpPr>
          <p:cNvPr id="1341" name="Shape 1341"/>
          <p:cNvSpPr/>
          <p:nvPr/>
        </p:nvSpPr>
        <p:spPr>
          <a:xfrm>
            <a:off x="3275855" y="4725144"/>
            <a:ext cx="1" cy="72009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lvl="0">
              <a:defRPr sz="1200"/>
            </a:pPr>
            <a:endParaRPr/>
          </a:p>
        </p:txBody>
      </p:sp>
      <p:sp>
        <p:nvSpPr>
          <p:cNvPr id="1342" name="Shape 1342"/>
          <p:cNvSpPr/>
          <p:nvPr/>
        </p:nvSpPr>
        <p:spPr>
          <a:xfrm>
            <a:off x="2483767" y="3356991"/>
            <a:ext cx="576065" cy="432050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lvl="0">
              <a:defRPr sz="1200"/>
            </a:pPr>
            <a:endParaRPr/>
          </a:p>
        </p:txBody>
      </p:sp>
      <p:sp>
        <p:nvSpPr>
          <p:cNvPr id="1343" name="Shape 1343"/>
          <p:cNvSpPr/>
          <p:nvPr/>
        </p:nvSpPr>
        <p:spPr>
          <a:xfrm flipH="1">
            <a:off x="2483767" y="3356992"/>
            <a:ext cx="504057" cy="432048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lvl="0">
              <a:defRPr sz="1200"/>
            </a:pPr>
            <a:endParaRPr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Shape 1345"/>
          <p:cNvSpPr>
            <a:spLocks noGrp="1"/>
          </p:cNvSpPr>
          <p:nvPr>
            <p:ph type="title" idx="4294967295"/>
          </p:nvPr>
        </p:nvSpPr>
        <p:spPr>
          <a:xfrm>
            <a:off x="558800" y="180973"/>
            <a:ext cx="8229600" cy="15081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46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00" y="419100"/>
            <a:ext cx="5080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7" name="Shape 1347"/>
          <p:cNvSpPr>
            <a:spLocks noGrp="1"/>
          </p:cNvSpPr>
          <p:nvPr>
            <p:ph type="body" idx="4294967295"/>
          </p:nvPr>
        </p:nvSpPr>
        <p:spPr>
          <a:xfrm>
            <a:off x="412750" y="1435100"/>
            <a:ext cx="8318500" cy="52578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L’ultimo caso accertato di polio in Nigeria risale al 24 luglio 2014, quindi da oltre un anno. La Nigeria è l’unico paese polio-endemico rimasto in Africa.Se nei prossimi due anni non si avranno altri casi Il continente Africano sarà dichiarato libero dalla polio!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25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Shape 1349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64782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50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043" y="413189"/>
            <a:ext cx="508002" cy="50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51" name="Shape 1351"/>
          <p:cNvSpPr>
            <a:spLocks noGrp="1"/>
          </p:cNvSpPr>
          <p:nvPr>
            <p:ph type="body" idx="4294967295"/>
          </p:nvPr>
        </p:nvSpPr>
        <p:spPr>
          <a:xfrm>
            <a:off x="357298" y="1704751"/>
            <a:ext cx="8318501" cy="533955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lvl="0" indent="0" defTabSz="351814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endParaRPr sz="209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51814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r>
              <a:rPr sz="1235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133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351814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304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Dobbiamo essere orgogliosi di appartenere ad una Associazione mondiale che è riuscita a produrre  risultati straordinari salvando la vita di milioni di bambini</a:t>
            </a:r>
            <a:endParaRPr sz="36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351814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304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 ancora più orgogliosi per le capacità organizzative</a:t>
            </a:r>
            <a:endParaRPr sz="36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351814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304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 manageriali che sempre hanno caratterizzato</a:t>
            </a:r>
            <a:endParaRPr sz="36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351814">
              <a:lnSpc>
                <a:spcPct val="80000"/>
              </a:lnSpc>
              <a:spcBef>
                <a:spcPts val="300"/>
              </a:spcBef>
              <a:buSzTx/>
              <a:buFontTx/>
              <a:buNone/>
              <a:defRPr sz="1800"/>
            </a:pPr>
            <a:r>
              <a:rPr sz="304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Soci dei Club rotariani</a:t>
            </a:r>
            <a:endParaRPr sz="36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351814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endParaRPr sz="209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51814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endParaRPr sz="152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51814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endParaRPr sz="152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51814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r>
              <a:rPr sz="1235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1425"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351814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r>
              <a:rPr sz="1235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133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51814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800"/>
            </a:pPr>
            <a:r>
              <a:rPr sz="1235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C39F"/>
            </a:gs>
            <a:gs pos="100000">
              <a:srgbClr val="FFEFD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>
            <a:spLocks noGrp="1"/>
          </p:cNvSpPr>
          <p:nvPr>
            <p:ph type="title" idx="4294967295"/>
          </p:nvPr>
        </p:nvSpPr>
        <p:spPr>
          <a:xfrm>
            <a:off x="468312" y="260350"/>
            <a:ext cx="8229601" cy="1323975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002060"/>
                </a:solidFill>
              </a:rPr>
              <a:t>The Rotary Foundation – Distretto 2031                </a:t>
            </a:r>
            <a:r>
              <a:rPr sz="2800">
                <a:solidFill>
                  <a:srgbClr val="002060"/>
                </a:solidFill>
              </a:rPr>
              <a:t>1905 – NASCITA DEL ROTARY</a:t>
            </a:r>
          </a:p>
        </p:txBody>
      </p:sp>
      <p:pic>
        <p:nvPicPr>
          <p:cNvPr id="1116" name="Primi 4 rotarian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9525" y="1600200"/>
            <a:ext cx="6262688" cy="4999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RotaryMoE_RGB-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3048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25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Shape 1353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54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343" y="362389"/>
            <a:ext cx="508002" cy="50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55" name="Shape 1355"/>
          <p:cNvSpPr>
            <a:spLocks noGrp="1"/>
          </p:cNvSpPr>
          <p:nvPr>
            <p:ph type="body" idx="4294967295"/>
          </p:nvPr>
        </p:nvSpPr>
        <p:spPr>
          <a:xfrm>
            <a:off x="357298" y="1196751"/>
            <a:ext cx="8318501" cy="533956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marL="0" lvl="0" indent="0" defTabSz="370331">
              <a:spcBef>
                <a:spcPts val="300"/>
              </a:spcBef>
              <a:buSzTx/>
              <a:buFontTx/>
              <a:buNone/>
              <a:defRPr sz="1800"/>
            </a:pPr>
            <a:endParaRPr sz="22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70331">
              <a:spcBef>
                <a:spcPts val="300"/>
              </a:spcBef>
              <a:buSzTx/>
              <a:buFontTx/>
              <a:buNone/>
              <a:defRPr sz="1800"/>
            </a:pPr>
            <a:r>
              <a:rPr sz="1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70331">
              <a:spcBef>
                <a:spcPts val="300"/>
              </a:spcBef>
              <a:buSzTx/>
              <a:buFontTx/>
              <a:buNone/>
              <a:defRPr sz="1800"/>
            </a:pPr>
            <a:endParaRPr sz="1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70331">
              <a:spcBef>
                <a:spcPts val="300"/>
              </a:spcBef>
              <a:buSzTx/>
              <a:buFontTx/>
              <a:buNone/>
              <a:defRPr sz="1800"/>
            </a:pPr>
            <a:endParaRPr sz="1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70331">
              <a:spcBef>
                <a:spcPts val="300"/>
              </a:spcBef>
              <a:buSzTx/>
              <a:buFontTx/>
              <a:buNone/>
              <a:defRPr sz="1800"/>
            </a:pPr>
            <a:r>
              <a:rPr sz="1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370331">
              <a:spcBef>
                <a:spcPts val="300"/>
              </a:spcBef>
              <a:buSzTx/>
              <a:buFontTx/>
              <a:buNone/>
              <a:defRPr sz="1800"/>
            </a:pPr>
            <a:r>
              <a:rPr sz="1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70331">
              <a:spcBef>
                <a:spcPts val="300"/>
              </a:spcBef>
              <a:buSzTx/>
              <a:buFontTx/>
              <a:buNone/>
              <a:defRPr sz="1800"/>
            </a:pPr>
            <a:r>
              <a:rPr sz="1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</p:txBody>
      </p:sp>
      <p:pic>
        <p:nvPicPr>
          <p:cNvPr id="1356" name="image25.jpg" descr="C:\Users\andrea.lucchini\Desktop\POLIO 2015\World Polio Day_Shared Graphic_FB-IT15-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1620" y="1196751"/>
            <a:ext cx="6840760" cy="5130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6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25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59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043" y="413189"/>
            <a:ext cx="5080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Shape 1360"/>
          <p:cNvSpPr>
            <a:spLocks noGrp="1"/>
          </p:cNvSpPr>
          <p:nvPr>
            <p:ph type="body" idx="4294967295"/>
          </p:nvPr>
        </p:nvSpPr>
        <p:spPr>
          <a:xfrm>
            <a:off x="412750" y="1607343"/>
            <a:ext cx="8318500" cy="5339558"/>
          </a:xfrm>
          <a:prstGeom prst="rect">
            <a:avLst/>
          </a:prstGeom>
        </p:spPr>
        <p:txBody>
          <a:bodyPr lIns="45719" tIns="45719" rIns="45719" bIns="45719">
            <a:normAutofit lnSpcReduction="10000"/>
          </a:bodyPr>
          <a:lstStyle/>
          <a:p>
            <a:pPr marL="0" lvl="0" indent="0" defTabSz="333756">
              <a:spcBef>
                <a:spcPts val="300"/>
              </a:spcBef>
              <a:buSzTx/>
              <a:buNone/>
              <a:defRPr sz="1800"/>
            </a:pPr>
            <a:endParaRPr sz="1314"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33756">
              <a:spcBef>
                <a:spcPts val="300"/>
              </a:spcBef>
              <a:buSzTx/>
              <a:buNone/>
              <a:defRPr sz="1800"/>
            </a:pPr>
            <a:endParaRPr sz="4818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333756">
              <a:spcBef>
                <a:spcPts val="400"/>
              </a:spcBef>
              <a:buSzTx/>
              <a:buNone/>
              <a:defRPr sz="1800"/>
            </a:pPr>
            <a:r>
              <a:rPr sz="146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19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92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UNA GRANDE SFIDA PER IL NOSTRO DISTRETTO:</a:t>
            </a:r>
          </a:p>
          <a:p>
            <a:pPr marL="0" lvl="0" indent="0" algn="ctr" defTabSz="333756">
              <a:spcBef>
                <a:spcPts val="400"/>
              </a:spcBef>
              <a:buSzTx/>
              <a:buNone/>
              <a:defRPr sz="1800"/>
            </a:pPr>
            <a:r>
              <a:rPr sz="292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Contribuire all’eradicazione della Polio </a:t>
            </a:r>
          </a:p>
          <a:p>
            <a:pPr marL="0" lvl="0" indent="0" algn="ctr" defTabSz="333756">
              <a:spcBef>
                <a:spcPts val="400"/>
              </a:spcBef>
              <a:buSzTx/>
              <a:buNone/>
              <a:defRPr sz="1800"/>
            </a:pPr>
            <a:r>
              <a:rPr sz="292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nell’anno del Presidente R.I. </a:t>
            </a:r>
            <a:r>
              <a:rPr sz="29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”RAVI” Ravindran</a:t>
            </a:r>
            <a:endParaRPr sz="292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333756">
              <a:spcBef>
                <a:spcPts val="400"/>
              </a:spcBef>
              <a:buSzTx/>
              <a:buNone/>
              <a:defRPr sz="1800"/>
            </a:pPr>
            <a:r>
              <a:rPr sz="292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raccogliendo la somma di U.S.$ 100.000</a:t>
            </a:r>
          </a:p>
          <a:p>
            <a:pPr marL="0" lvl="0" indent="0" algn="ctr" defTabSz="333756">
              <a:spcBef>
                <a:spcPts val="400"/>
              </a:spcBef>
              <a:buSzTx/>
              <a:buNone/>
              <a:defRPr sz="1800"/>
            </a:pPr>
            <a:r>
              <a:rPr sz="292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 il Fondo Programma Polio Plus</a:t>
            </a:r>
          </a:p>
          <a:p>
            <a:pPr marL="0" lvl="0" indent="0" algn="ctr" defTabSz="333756">
              <a:spcBef>
                <a:spcPts val="300"/>
              </a:spcBef>
              <a:buSzTx/>
              <a:buNone/>
              <a:defRPr sz="1800"/>
            </a:pPr>
            <a:endParaRPr sz="146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33756">
              <a:spcBef>
                <a:spcPts val="300"/>
              </a:spcBef>
              <a:buSzTx/>
              <a:buNone/>
              <a:defRPr sz="1800"/>
            </a:pPr>
            <a:endParaRPr sz="146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33756">
              <a:spcBef>
                <a:spcPts val="300"/>
              </a:spcBef>
              <a:buSzTx/>
              <a:buNone/>
              <a:defRPr sz="1800"/>
            </a:pPr>
            <a:endParaRPr sz="146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33756">
              <a:spcBef>
                <a:spcPts val="300"/>
              </a:spcBef>
              <a:buSzTx/>
              <a:buNone/>
              <a:defRPr sz="1800"/>
            </a:pPr>
            <a:endParaRPr sz="146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33756">
              <a:spcBef>
                <a:spcPts val="300"/>
              </a:spcBef>
              <a:buSzTx/>
              <a:buNone/>
              <a:defRPr sz="1800"/>
            </a:pPr>
            <a:r>
              <a:rPr sz="146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  <a:p>
            <a:pPr marL="0" lvl="0" indent="0" defTabSz="333756">
              <a:spcBef>
                <a:spcPts val="300"/>
              </a:spcBef>
              <a:buSzTx/>
              <a:buNone/>
              <a:defRPr sz="1800"/>
            </a:pPr>
            <a:r>
              <a:rPr sz="146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1314"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333756">
              <a:spcBef>
                <a:spcPts val="300"/>
              </a:spcBef>
              <a:buSzTx/>
              <a:buNone/>
              <a:defRPr sz="1800"/>
            </a:pPr>
            <a:r>
              <a:rPr sz="146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0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25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Shape 1362"/>
          <p:cNvSpPr>
            <a:spLocks noGrp="1"/>
          </p:cNvSpPr>
          <p:nvPr>
            <p:ph type="title" idx="4294967295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lvl="0">
              <a:defRPr sz="1800"/>
            </a:pPr>
            <a:r>
              <a:rPr sz="3200">
                <a:solidFill>
                  <a:srgbClr val="F6F95F"/>
                </a:solidFill>
              </a:rPr>
              <a:t>The Rotary Foundation – Distretto 2031</a:t>
            </a:r>
            <a:br>
              <a:rPr sz="3200">
                <a:solidFill>
                  <a:srgbClr val="F6F95F"/>
                </a:solidFill>
              </a:rPr>
            </a:br>
            <a:endParaRPr sz="3200">
              <a:solidFill>
                <a:srgbClr val="F6F95F"/>
              </a:solidFill>
            </a:endParaRPr>
          </a:p>
        </p:txBody>
      </p:sp>
      <p:pic>
        <p:nvPicPr>
          <p:cNvPr id="1363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043" y="413189"/>
            <a:ext cx="5080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4" name="Shape 1364"/>
          <p:cNvSpPr>
            <a:spLocks noGrp="1"/>
          </p:cNvSpPr>
          <p:nvPr>
            <p:ph type="body" idx="4294967295"/>
          </p:nvPr>
        </p:nvSpPr>
        <p:spPr>
          <a:xfrm>
            <a:off x="412750" y="1353343"/>
            <a:ext cx="8318500" cy="5339558"/>
          </a:xfrm>
          <a:prstGeom prst="rect">
            <a:avLst/>
          </a:prstGeom>
        </p:spPr>
        <p:txBody>
          <a:bodyPr lIns="45719" tIns="45719" rIns="45719" bIns="45719">
            <a:normAutofit fontScale="92500" lnSpcReduction="20000"/>
          </a:bodyPr>
          <a:lstStyle/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endParaRPr sz="32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182880">
              <a:spcBef>
                <a:spcPts val="200"/>
              </a:spcBef>
              <a:buSzTx/>
              <a:buNone/>
              <a:defRPr sz="1800"/>
            </a:pPr>
            <a:r>
              <a: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sz="224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COME RAGGIUNGERE QUESTO RISULTATO?</a:t>
            </a:r>
          </a:p>
          <a:p>
            <a:pPr marL="0" lvl="0" indent="0" algn="ctr" defTabSz="182880">
              <a:spcBef>
                <a:spcPts val="100"/>
              </a:spcBef>
              <a:buSzTx/>
              <a:buNone/>
              <a:defRPr sz="1800"/>
            </a:pPr>
            <a:endParaRPr sz="64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OBIETTIVO DEI CLUB</a:t>
            </a: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Versamento di $ 25,00 per Socio                     = $   58.000</a:t>
            </a: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OBIETTIVO DELLA RF DEL DISTRETTO 2031</a:t>
            </a: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Versamento di $ 0,5 per ogni $ dei Club          = $   29.000</a:t>
            </a: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24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OBIETTIVO MANIFESTAZIONI DEDICATE ALLA POLIO</a:t>
            </a:r>
            <a:r>
              <a:rPr sz="224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(giornate - raccolte fondi - braccialetti </a:t>
            </a: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Cruciani - iniziative varie)                     = $   13.000 </a:t>
            </a: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</a:t>
            </a: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TOTALE      $………………………………………….                </a:t>
            </a:r>
            <a:r>
              <a:rPr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100.000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200"/>
              </a:spcBef>
              <a:buSzTx/>
              <a:buNone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endParaRPr sz="112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endParaRPr sz="112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defTabSz="182880">
              <a:spcBef>
                <a:spcPts val="100"/>
              </a:spcBef>
              <a:buSzTx/>
              <a:buNone/>
              <a:defRPr sz="1800"/>
            </a:pPr>
            <a:endParaRPr sz="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r>
              <a:rPr sz="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72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endParaRPr sz="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endParaRPr sz="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endParaRPr sz="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r>
              <a:rPr sz="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r>
              <a:rPr sz="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72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defTabSz="182880">
              <a:spcBef>
                <a:spcPts val="100"/>
              </a:spcBef>
              <a:buSzTx/>
              <a:buNone/>
              <a:defRPr sz="1800"/>
            </a:pPr>
            <a:r>
              <a:rPr sz="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4" grpId="1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Shape 1366"/>
          <p:cNvSpPr>
            <a:spLocks noGrp="1"/>
          </p:cNvSpPr>
          <p:nvPr>
            <p:ph type="title" idx="4294967295"/>
          </p:nvPr>
        </p:nvSpPr>
        <p:spPr>
          <a:xfrm>
            <a:off x="468312" y="260350"/>
            <a:ext cx="8229601" cy="1323975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The R</a:t>
            </a:r>
            <a:r>
              <a:rPr sz="28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otary Foundation – Distretto 2031</a:t>
            </a:r>
            <a:br>
              <a:rPr sz="28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</a:b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CONCLUSIONI FINALI</a:t>
            </a:r>
          </a:p>
        </p:txBody>
      </p:sp>
      <p:sp>
        <p:nvSpPr>
          <p:cNvPr id="1367" name="Shape 1367"/>
          <p:cNvSpPr>
            <a:spLocks noGrp="1"/>
          </p:cNvSpPr>
          <p:nvPr>
            <p:ph type="body" idx="4294967295"/>
          </p:nvPr>
        </p:nvSpPr>
        <p:spPr>
          <a:xfrm>
            <a:off x="457200" y="1422400"/>
            <a:ext cx="8229600" cy="5256213"/>
          </a:xfrm>
          <a:prstGeom prst="rect">
            <a:avLst/>
          </a:prstGeom>
          <a:ln>
            <a:solidFill>
              <a:srgbClr val="164F86"/>
            </a:solidFill>
          </a:ln>
        </p:spPr>
        <p:txBody>
          <a:bodyPr>
            <a:normAutofit/>
          </a:bodyPr>
          <a:lstStyle/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14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     </a:t>
            </a: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Cari Amici Rotariani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2000">
              <a:solidFill>
                <a:srgbClr val="FFFB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E’ importante capire e saper utilizzar nel migliore dei modi tutte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le opportunità offerte dai Programmi della Rotary Foundation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ma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come nella vita di tutti i giorni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è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molto più importante agire con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2000">
              <a:solidFill>
                <a:srgbClr val="FFFB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 b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ENTUSIASMO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 b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CONDIVISIONE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 b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BUONA VOLONTA</a:t>
            </a: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’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2000">
              <a:solidFill>
                <a:srgbClr val="FFFB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lavorando e risolvendo i problemi 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in team con i responsabili della DRFC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>
              <a:solidFill>
                <a:srgbClr val="FFFB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                                            </a:t>
            </a:r>
            <a:r>
              <a:rPr sz="2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BUON ROTARY                     </a:t>
            </a:r>
            <a:r>
              <a:rPr sz="900">
                <a:latin typeface="+mn-lt"/>
                <a:ea typeface="+mn-ea"/>
                <a:cs typeface="+mn-cs"/>
                <a:sym typeface="Helvetica"/>
              </a:rPr>
              <a:t>DRFCC Marco Saglione</a:t>
            </a:r>
          </a:p>
        </p:txBody>
      </p:sp>
      <p:pic>
        <p:nvPicPr>
          <p:cNvPr id="1368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800" y="3429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7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92100"/>
            <a:ext cx="6311900" cy="631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C39F"/>
            </a:gs>
            <a:gs pos="100000">
              <a:srgbClr val="FFEFD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>
            <a:spLocks noGrp="1"/>
          </p:cNvSpPr>
          <p:nvPr>
            <p:ph type="title" idx="4294967295"/>
          </p:nvPr>
        </p:nvSpPr>
        <p:spPr>
          <a:xfrm>
            <a:off x="468312" y="260350"/>
            <a:ext cx="8229601" cy="1323975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002060"/>
                </a:solidFill>
              </a:rPr>
              <a:t>The Rotary Foundation – Distretto 2031                </a:t>
            </a:r>
            <a:r>
              <a:rPr sz="2400">
                <a:solidFill>
                  <a:srgbClr val="002060"/>
                </a:solidFill>
              </a:rPr>
              <a:t>1917 – NASCITA DELLA ROTARY FOUNDATION</a:t>
            </a:r>
          </a:p>
        </p:txBody>
      </p:sp>
      <p:grpSp>
        <p:nvGrpSpPr>
          <p:cNvPr id="1122" name="Group 1122"/>
          <p:cNvGrpSpPr/>
          <p:nvPr/>
        </p:nvGrpSpPr>
        <p:grpSpPr>
          <a:xfrm>
            <a:off x="457200" y="1844675"/>
            <a:ext cx="8351838" cy="4092575"/>
            <a:chOff x="0" y="0"/>
            <a:chExt cx="8351837" cy="4092575"/>
          </a:xfrm>
        </p:grpSpPr>
        <p:sp>
          <p:nvSpPr>
            <p:cNvPr id="1120" name="Shape 1120"/>
            <p:cNvSpPr/>
            <p:nvPr/>
          </p:nvSpPr>
          <p:spPr>
            <a:xfrm>
              <a:off x="0" y="0"/>
              <a:ext cx="8351838" cy="4092575"/>
            </a:xfrm>
            <a:prstGeom prst="rect">
              <a:avLst/>
            </a:prstGeom>
            <a:gradFill flip="none" rotWithShape="1">
              <a:gsLst>
                <a:gs pos="0">
                  <a:srgbClr val="D1C39F"/>
                </a:gs>
                <a:gs pos="35000">
                  <a:srgbClr val="F0EBD5"/>
                </a:gs>
                <a:gs pos="100000">
                  <a:srgbClr val="FFEFD1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121" name="Storia dlla Fondazione 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51837" cy="4092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23" name="RotaryMoE_RGB-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3048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1C39F"/>
            </a:gs>
            <a:gs pos="100000">
              <a:srgbClr val="FFEFD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Shape 112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32397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3200">
                <a:solidFill>
                  <a:srgbClr val="002060"/>
                </a:solidFill>
              </a:rPr>
              <a:t>The Rotary Foundation – Distretto 2031                </a:t>
            </a:r>
            <a:r>
              <a:rPr sz="2400">
                <a:solidFill>
                  <a:srgbClr val="002060"/>
                </a:solidFill>
              </a:rPr>
              <a:t>1917 – NASCITA DELLA ROTARY FOUNDATION</a:t>
            </a:r>
          </a:p>
        </p:txBody>
      </p:sp>
      <p:pic>
        <p:nvPicPr>
          <p:cNvPr id="1126" name="storia dlla Fondazione 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612" y="1989137"/>
            <a:ext cx="8229601" cy="4497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RotaryMoE_RGB-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3302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image23.png" descr="image2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5666" y="2022374"/>
            <a:ext cx="2055202" cy="2803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RotaryMoE_RGB-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025" y="1078430"/>
            <a:ext cx="962527" cy="962527"/>
          </a:xfrm>
          <a:prstGeom prst="rect">
            <a:avLst/>
          </a:prstGeom>
          <a:ln w="12700">
            <a:miter lim="400000"/>
          </a:ln>
        </p:spPr>
      </p:pic>
      <p:sp>
        <p:nvSpPr>
          <p:cNvPr id="1131" name="Shape 1131"/>
          <p:cNvSpPr/>
          <p:nvPr/>
        </p:nvSpPr>
        <p:spPr>
          <a:xfrm>
            <a:off x="767078" y="4777445"/>
            <a:ext cx="4493194" cy="399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650" tIns="34650" rIns="34650" bIns="34650">
            <a:spAutoFit/>
          </a:bodyPr>
          <a:lstStyle>
            <a:lvl1pPr defTabSz="914400">
              <a:defRPr sz="2200">
                <a:solidFill>
                  <a:srgbClr val="0119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11993"/>
                </a:solidFill>
              </a:rPr>
              <a:t>23 febbraio 1905:nascita del Rotary</a:t>
            </a:r>
          </a:p>
        </p:txBody>
      </p:sp>
      <p:sp>
        <p:nvSpPr>
          <p:cNvPr id="1132" name="Shape 1132"/>
          <p:cNvSpPr/>
          <p:nvPr/>
        </p:nvSpPr>
        <p:spPr>
          <a:xfrm>
            <a:off x="695098" y="5671525"/>
            <a:ext cx="4600425" cy="399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650" tIns="34650" rIns="34650" bIns="34650">
            <a:spAutoFit/>
          </a:bodyPr>
          <a:lstStyle>
            <a:lvl1pPr defTabSz="914400">
              <a:defRPr sz="2200">
                <a:solidFill>
                  <a:srgbClr val="0119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11993"/>
                </a:solidFill>
              </a:rPr>
              <a:t>1907:R.C. Chicago “i primi Services”</a:t>
            </a:r>
          </a:p>
        </p:txBody>
      </p:sp>
      <p:sp>
        <p:nvSpPr>
          <p:cNvPr id="1133" name="Shape 1133"/>
          <p:cNvSpPr/>
          <p:nvPr/>
        </p:nvSpPr>
        <p:spPr>
          <a:xfrm>
            <a:off x="5466699" y="5258602"/>
            <a:ext cx="2722251" cy="399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650" tIns="34650" rIns="34650" bIns="34650">
            <a:spAutoFit/>
          </a:bodyPr>
          <a:lstStyle>
            <a:lvl1pPr defTabSz="914400">
              <a:defRPr sz="2200">
                <a:solidFill>
                  <a:srgbClr val="0119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11993"/>
                </a:solidFill>
              </a:rPr>
              <a:t>1917: Arch  C. Klump</a:t>
            </a:r>
          </a:p>
        </p:txBody>
      </p:sp>
      <p:sp>
        <p:nvSpPr>
          <p:cNvPr id="1134" name="Shape 1134"/>
          <p:cNvSpPr/>
          <p:nvPr/>
        </p:nvSpPr>
        <p:spPr>
          <a:xfrm>
            <a:off x="625640" y="6150864"/>
            <a:ext cx="8438492" cy="399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650" tIns="34650" rIns="34650" bIns="34650">
            <a:spAutoFit/>
          </a:bodyPr>
          <a:lstStyle>
            <a:lvl1pPr defTabSz="914400">
              <a:defRPr sz="2200">
                <a:solidFill>
                  <a:srgbClr val="0119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11993"/>
                </a:solidFill>
              </a:rPr>
              <a:t>“istituire un fondo di dotazione destinato a fare del bene nel mondo”</a:t>
            </a:r>
          </a:p>
        </p:txBody>
      </p:sp>
      <p:sp>
        <p:nvSpPr>
          <p:cNvPr id="1135" name="Shape 1135"/>
          <p:cNvSpPr/>
          <p:nvPr/>
        </p:nvSpPr>
        <p:spPr>
          <a:xfrm>
            <a:off x="5497754" y="4590973"/>
            <a:ext cx="2807102" cy="1063726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/>
          </a:gradFill>
          <a:ln w="3175">
            <a:solidFill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649" tIns="34649" rIns="34649" bIns="34649"/>
          <a:lstStyle/>
          <a:p>
            <a:pPr lvl="0" algn="ctr" defTabSz="914400">
              <a:defRPr sz="1800"/>
            </a:pPr>
            <a:r>
              <a:rPr i="1">
                <a:solidFill>
                  <a:srgbClr val="011993"/>
                </a:solidFill>
              </a:rPr>
              <a:t>RAY  KLINGINSMITH</a:t>
            </a:r>
          </a:p>
          <a:p>
            <a:pPr lvl="0" algn="ctr" defTabSz="914400">
              <a:defRPr sz="1800"/>
            </a:pPr>
            <a:r>
              <a:rPr i="1">
                <a:solidFill>
                  <a:srgbClr val="011993"/>
                </a:solidFill>
              </a:rPr>
              <a:t>PRESIDENTE R.F.</a:t>
            </a:r>
          </a:p>
          <a:p>
            <a:pPr lvl="0" algn="ctr" defTabSz="914400">
              <a:defRPr sz="1800"/>
            </a:pPr>
            <a:r>
              <a:rPr i="1">
                <a:solidFill>
                  <a:srgbClr val="011993"/>
                </a:solidFill>
              </a:rPr>
              <a:t>2015-2016</a:t>
            </a:r>
          </a:p>
        </p:txBody>
      </p:sp>
      <p:pic>
        <p:nvPicPr>
          <p:cNvPr id="1136" name="RAY KLINGINSMITH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4242" y="900387"/>
            <a:ext cx="2814126" cy="3706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Chicago primi novecento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7221" y="895971"/>
            <a:ext cx="4201352" cy="3101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" grpId="6" animBg="1" advAuto="0"/>
      <p:bldP spid="1130" grpId="1" animBg="1" advAuto="0"/>
      <p:bldP spid="1131" grpId="2" animBg="1" advAuto="0"/>
      <p:bldP spid="1132" grpId="3" animBg="1" advAuto="0"/>
      <p:bldP spid="1133" grpId="5" animBg="1" advAuto="0"/>
      <p:bldP spid="1134" grpId="7" animBg="1" advAuto="0"/>
      <p:bldP spid="1135" grpId="9" animBg="1" advAuto="0"/>
      <p:bldP spid="1136" grpId="8" animBg="1" advAuto="0"/>
      <p:bldP spid="1137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/>
          <p:nvPr/>
        </p:nvSpPr>
        <p:spPr>
          <a:xfrm>
            <a:off x="-57498" y="2321718"/>
            <a:ext cx="9028461" cy="332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endParaRPr sz="1200">
              <a:solidFill>
                <a:srgbClr val="F5DD7D"/>
              </a:solidFill>
            </a:endParaRPr>
          </a:p>
          <a:p>
            <a:pPr lvl="0" algn="ctr">
              <a:spcBef>
                <a:spcPts val="1200"/>
              </a:spcBef>
              <a:defRPr sz="1800"/>
            </a:pPr>
            <a:r>
              <a:rPr sz="3200" b="1">
                <a:solidFill>
                  <a:srgbClr val="F5DD7D"/>
                </a:solidFill>
              </a:rPr>
              <a:t>PROGRAMMI</a:t>
            </a:r>
          </a:p>
          <a:p>
            <a:pPr lvl="0" algn="ctr">
              <a:spcBef>
                <a:spcPts val="1200"/>
              </a:spcBef>
              <a:defRPr sz="1800"/>
            </a:pPr>
            <a:endParaRPr sz="1000" b="1">
              <a:solidFill>
                <a:srgbClr val="F5DD7D"/>
              </a:solidFill>
            </a:endParaRPr>
          </a:p>
          <a:p>
            <a:pPr lvl="0" algn="ctr">
              <a:spcBef>
                <a:spcPts val="1200"/>
              </a:spcBef>
              <a:defRPr sz="1800"/>
            </a:pPr>
            <a:r>
              <a:rPr sz="3200" b="1">
                <a:solidFill>
                  <a:srgbClr val="F5DD7D"/>
                </a:solidFill>
              </a:rPr>
              <a:t>FONDI</a:t>
            </a:r>
          </a:p>
          <a:p>
            <a:pPr lvl="0" algn="ctr">
              <a:spcBef>
                <a:spcPts val="1200"/>
              </a:spcBef>
              <a:defRPr sz="1800"/>
            </a:pPr>
            <a:endParaRPr sz="1000" b="1">
              <a:solidFill>
                <a:srgbClr val="F5DD7D"/>
              </a:solidFill>
            </a:endParaRPr>
          </a:p>
          <a:p>
            <a:pPr lvl="0" algn="ctr">
              <a:spcBef>
                <a:spcPts val="1200"/>
              </a:spcBef>
              <a:defRPr sz="1800"/>
            </a:pPr>
            <a:r>
              <a:rPr sz="3200" b="1">
                <a:solidFill>
                  <a:srgbClr val="F5DD7D"/>
                </a:solidFill>
              </a:rPr>
              <a:t>CICLO TRIENNALE DELLO SHARE</a:t>
            </a:r>
          </a:p>
        </p:txBody>
      </p:sp>
      <p:sp>
        <p:nvSpPr>
          <p:cNvPr id="1140" name="Shape 1140"/>
          <p:cNvSpPr>
            <a:spLocks noGrp="1"/>
          </p:cNvSpPr>
          <p:nvPr>
            <p:ph type="title" idx="4294967295"/>
          </p:nvPr>
        </p:nvSpPr>
        <p:spPr>
          <a:xfrm>
            <a:off x="457200" y="859631"/>
            <a:ext cx="8229600" cy="132397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lvl="0" defTabSz="457200">
              <a:defRPr sz="1800"/>
            </a:pPr>
            <a:r>
              <a:rPr sz="1200">
                <a:solidFill>
                  <a:srgbClr val="F6F95F"/>
                </a:solidFill>
                <a:latin typeface="+mn-lt"/>
                <a:ea typeface="+mn-ea"/>
                <a:cs typeface="+mn-cs"/>
                <a:sym typeface="Helvetica"/>
              </a:rPr>
              <a:t>                                                                                                                                                                                        </a:t>
            </a:r>
            <a:r>
              <a:rPr sz="3200">
                <a:solidFill>
                  <a:srgbClr val="F6F95F"/>
                </a:solidFill>
              </a:rPr>
              <a:t>The Rotary Foundation – Distretto 2031</a:t>
            </a:r>
          </a:p>
        </p:txBody>
      </p:sp>
      <p:pic>
        <p:nvPicPr>
          <p:cNvPr id="1141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" y="1079500"/>
            <a:ext cx="5080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1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1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9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>
            <a:spLocks noGrp="1"/>
          </p:cNvSpPr>
          <p:nvPr>
            <p:ph type="title" idx="4294967295"/>
          </p:nvPr>
        </p:nvSpPr>
        <p:spPr>
          <a:xfrm>
            <a:off x="1910614" y="1077160"/>
            <a:ext cx="6237172" cy="1003435"/>
          </a:xfrm>
          <a:prstGeom prst="rect">
            <a:avLst/>
          </a:prstGeom>
        </p:spPr>
        <p:txBody>
          <a:bodyPr lIns="34650" tIns="34650" rIns="34650" bIns="34650" anchor="t">
            <a:normAutofit/>
          </a:bodyPr>
          <a:lstStyle/>
          <a:p>
            <a:pPr lvl="0" defTabSz="393192">
              <a:defRPr sz="1800"/>
            </a:pPr>
            <a:r>
              <a:rPr sz="2752">
                <a:solidFill>
                  <a:srgbClr val="F6F95F"/>
                </a:solidFill>
              </a:rPr>
              <a:t>The Rotary Foundation – Distretto 2031</a:t>
            </a:r>
            <a:br>
              <a:rPr sz="2752">
                <a:solidFill>
                  <a:srgbClr val="F6F95F"/>
                </a:solidFill>
              </a:rPr>
            </a:br>
            <a:endParaRPr sz="2752">
              <a:solidFill>
                <a:srgbClr val="F6F95F"/>
              </a:solidFill>
            </a:endParaRPr>
          </a:p>
        </p:txBody>
      </p:sp>
      <p:pic>
        <p:nvPicPr>
          <p:cNvPr id="1144" name="RotaryMoE_RGB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6469" y="1125859"/>
            <a:ext cx="385011" cy="385011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Shape 1145"/>
          <p:cNvSpPr>
            <a:spLocks noGrp="1"/>
          </p:cNvSpPr>
          <p:nvPr>
            <p:ph type="body" idx="4294967295"/>
          </p:nvPr>
        </p:nvSpPr>
        <p:spPr>
          <a:xfrm>
            <a:off x="532664" y="2227646"/>
            <a:ext cx="8078672" cy="3983657"/>
          </a:xfrm>
          <a:prstGeom prst="rect">
            <a:avLst/>
          </a:prstGeom>
        </p:spPr>
        <p:txBody>
          <a:bodyPr lIns="34650" tIns="34650" rIns="34650" bIns="34650">
            <a:normAutofit lnSpcReduction="10000"/>
          </a:bodyPr>
          <a:lstStyle/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20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0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                        </a:t>
            </a:r>
            <a:r>
              <a:rPr sz="2000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2800" b="1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IL MOTTO DEL ROTARY  :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8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                                    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2800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         </a:t>
            </a:r>
            <a:r>
              <a:rPr sz="3200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SERVIRE AL DI SOPRA DI OGNI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3200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                  INTERESSE PERSONALE</a:t>
            </a: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2000" b="1" i="1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defTabSz="457200">
              <a:spcBef>
                <a:spcPts val="0"/>
              </a:spcBef>
              <a:buSzTx/>
              <a:buFontTx/>
              <a:buNone/>
              <a:defRPr sz="1800"/>
            </a:pPr>
            <a:endParaRPr sz="2000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3000" b="1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2800" b="1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LA  MISSIONE  DEL  ROTARY :</a:t>
            </a: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00" b="1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endParaRPr sz="1400" b="1">
              <a:solidFill>
                <a:srgbClr val="F5D328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0" lvl="0" indent="0" algn="ctr" defTabSz="457200">
              <a:spcBef>
                <a:spcPts val="0"/>
              </a:spcBef>
              <a:buSzTx/>
              <a:buFontTx/>
              <a:buNone/>
              <a:defRPr sz="1800"/>
            </a:pPr>
            <a:r>
              <a:rPr sz="3200" i="1">
                <a:solidFill>
                  <a:srgbClr val="F5D328"/>
                </a:solidFill>
                <a:latin typeface="+mn-lt"/>
                <a:ea typeface="+mn-ea"/>
                <a:cs typeface="+mn-cs"/>
                <a:sym typeface="Helvetica"/>
              </a:rPr>
              <a:t>FARE DEL BENE NEL MONDO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5" grpId="1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4999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19999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4999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19999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1969</Words>
  <Application>Microsoft Office PowerPoint</Application>
  <PresentationFormat>Presentazione su schermo (4:3)</PresentationFormat>
  <Paragraphs>558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White</vt:lpstr>
      <vt:lpstr>Presentazione standard di PowerPoint</vt:lpstr>
      <vt:lpstr>Presentazione standard di PowerPoint</vt:lpstr>
      <vt:lpstr>Presentazione standard di PowerPoint</vt:lpstr>
      <vt:lpstr>The Rotary Foundation – Distretto 2031                1905 – NASCITA DEL ROTARY</vt:lpstr>
      <vt:lpstr>The Rotary Foundation – Distretto 2031                1917 – NASCITA DELLA ROTARY FOUNDATION</vt:lpstr>
      <vt:lpstr>The Rotary Foundation – Distretto 2031                1917 – NASCITA DELLA ROTARY FOUNDATION</vt:lpstr>
      <vt:lpstr>Presentazione standard di PowerPoint</vt:lpstr>
      <vt:lpstr>                                                                                                                                                                                        The Rotary Foundation – Distretto 2031</vt:lpstr>
      <vt:lpstr>The Rotary Foundation – Distretto 2031 </vt:lpstr>
      <vt:lpstr>The Rotary Foundation – Distretto 2031 Le sei aree di intervento del Rotary </vt:lpstr>
      <vt:lpstr> The Rotary Foundation – Distretto 2031 i fondi di sostegno</vt:lpstr>
      <vt:lpstr>The Rotary Foundation – Distretto 2031 i fondi del Rotary</vt:lpstr>
      <vt:lpstr>The Rotary Foundation – Distretto 2031 ciclo triennale dello SHARE </vt:lpstr>
      <vt:lpstr>The Rotary Foundation – Distretto 2031 </vt:lpstr>
      <vt:lpstr>                                                                                    The Rotary Foundation – Distretto 2031</vt:lpstr>
      <vt:lpstr>                                                                     The Rotary Foundation – Distretto 2031  </vt:lpstr>
      <vt:lpstr>The Rotary Foundation - Distretto 2031                                                                              The Rotary Foundation - Distretto 2031      </vt:lpstr>
      <vt:lpstr>                                                                                     The Rotary Foundation – Distretto 2031 schema di qualificazione   </vt:lpstr>
      <vt:lpstr>                                                                    The Rotary Foundation – Distretto 2031</vt:lpstr>
      <vt:lpstr>Presentazione standard di PowerPoint</vt:lpstr>
      <vt:lpstr>The Rotary Foundation – Distretto 2031 scelta di una sovvenzione</vt:lpstr>
      <vt:lpstr>The Rotary Foundation – Distretto 2031 il manuale base per la gestione delle sovvenzioni (1000IT)</vt:lpstr>
      <vt:lpstr>The Rotary Foundation – Distretto 2031 percorso di una richiesta</vt:lpstr>
      <vt:lpstr>The Rotary Foundation – Distretto 2031 regolamento di assegnazione D.G. District Grant n. 17 33448 a.r. 2016/2017      </vt:lpstr>
      <vt:lpstr>The Rotary Foundation – Distretto 2031 percorso di una richiesta</vt:lpstr>
      <vt:lpstr>The Rotary Foundation – Distretto 2031 Global Grant </vt:lpstr>
      <vt:lpstr>The Rotary Foundation – Distretto 2031 Global Grant </vt:lpstr>
      <vt:lpstr>The Rotary Foundation – Distretto 2031 Global Grant  i moltiplicatori del FondoMondiale</vt:lpstr>
      <vt:lpstr>The Rotary Foundation – Distretto 2031 </vt:lpstr>
      <vt:lpstr>The Rotary Foundation – Distretto 2031 VTT  -  VOCATIONAL TRAINING TEAMS</vt:lpstr>
      <vt:lpstr>The Rotary Foundation – Distretto 2031 borse di studio</vt:lpstr>
      <vt:lpstr>The Rotary Foundation – Distretto 2031 </vt:lpstr>
      <vt:lpstr>The Rotary Foundation – Distretto 2031 </vt:lpstr>
      <vt:lpstr>The Rotary Foundation – Distretto 2031 </vt:lpstr>
      <vt:lpstr>The Rotary Foundation – Distretto 2031 Paesi Endemici (dati 2015) </vt:lpstr>
      <vt:lpstr>The Rotary Foundation – Distretto 2031 </vt:lpstr>
      <vt:lpstr>The Rotary Foundation – Distretto 2031 </vt:lpstr>
      <vt:lpstr>The Rotary Foundation – Distretto 2031 </vt:lpstr>
      <vt:lpstr>The Rotary Foundation – Distretto 2031 </vt:lpstr>
      <vt:lpstr>The Rotary Foundation – Distretto 2031 </vt:lpstr>
      <vt:lpstr>The Rotary Foundation – Distretto 2031 </vt:lpstr>
      <vt:lpstr>The Rotary Foundation – Distretto 2031 </vt:lpstr>
      <vt:lpstr>The Rotary Foundation – Distretto 2031 CONCLUSIONI FINALI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Piasenza</dc:creator>
  <cp:lastModifiedBy>Claudio Piasenza</cp:lastModifiedBy>
  <cp:revision>2</cp:revision>
  <dcterms:modified xsi:type="dcterms:W3CDTF">2015-10-13T07:30:39Z</dcterms:modified>
</cp:coreProperties>
</file>