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5" r:id="rId1"/>
  </p:sldMasterIdLst>
  <p:notesMasterIdLst>
    <p:notesMasterId r:id="rId25"/>
  </p:notesMasterIdLst>
  <p:sldIdLst>
    <p:sldId id="256" r:id="rId2"/>
    <p:sldId id="259" r:id="rId3"/>
    <p:sldId id="263" r:id="rId4"/>
    <p:sldId id="261" r:id="rId5"/>
    <p:sldId id="260" r:id="rId6"/>
    <p:sldId id="262" r:id="rId7"/>
    <p:sldId id="257" r:id="rId8"/>
    <p:sldId id="258" r:id="rId9"/>
    <p:sldId id="266" r:id="rId10"/>
    <p:sldId id="265" r:id="rId11"/>
    <p:sldId id="271" r:id="rId12"/>
    <p:sldId id="272" r:id="rId13"/>
    <p:sldId id="273" r:id="rId14"/>
    <p:sldId id="274" r:id="rId15"/>
    <p:sldId id="267" r:id="rId16"/>
    <p:sldId id="275" r:id="rId17"/>
    <p:sldId id="276" r:id="rId18"/>
    <p:sldId id="277" r:id="rId19"/>
    <p:sldId id="278" r:id="rId20"/>
    <p:sldId id="281" r:id="rId21"/>
    <p:sldId id="280" r:id="rId22"/>
    <p:sldId id="268" r:id="rId23"/>
    <p:sldId id="264" r:id="rId24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42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-564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3144E-B180-40DA-94BE-47F38A80EBB2}" type="datetimeFigureOut">
              <a:rPr lang="it-IT" smtClean="0"/>
              <a:t>13/04/2015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36C21-E0FA-4BBE-9074-8D37AF89E9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367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36C21-E0FA-4BBE-9074-8D37AF89E9E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3666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4919842-E472-4F77-897C-052DEA586BAA}" type="datetimeFigureOut">
              <a:rPr lang="it-IT" smtClean="0"/>
              <a:t>13/04/2015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B406B-5322-4AA1-A6E4-CCF94AA1BFB9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4903304"/>
            <a:ext cx="0" cy="156375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48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842-E472-4F77-897C-052DEA586BAA}" type="datetimeFigureOut">
              <a:rPr lang="it-IT" smtClean="0"/>
              <a:t>13/04/2015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B406B-5322-4AA1-A6E4-CCF94AA1BF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7497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842-E472-4F77-897C-052DEA586BAA}" type="datetimeFigureOut">
              <a:rPr lang="it-IT" smtClean="0"/>
              <a:t>13/04/2015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B406B-5322-4AA1-A6E4-CCF94AA1BFB9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801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842-E472-4F77-897C-052DEA586BAA}" type="datetimeFigureOut">
              <a:rPr lang="it-IT" smtClean="0"/>
              <a:t>13/04/2015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B406B-5322-4AA1-A6E4-CCF94AA1BF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368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842-E472-4F77-897C-052DEA586BAA}" type="datetimeFigureOut">
              <a:rPr lang="it-IT" smtClean="0"/>
              <a:t>13/04/2015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B406B-5322-4AA1-A6E4-CCF94AA1BFB9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832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842-E472-4F77-897C-052DEA586BAA}" type="datetimeFigureOut">
              <a:rPr lang="it-IT" smtClean="0"/>
              <a:t>13/04/2015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B406B-5322-4AA1-A6E4-CCF94AA1BF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4827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842-E472-4F77-897C-052DEA586BAA}" type="datetimeFigureOut">
              <a:rPr lang="it-IT" smtClean="0"/>
              <a:t>13/04/2015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B406B-5322-4AA1-A6E4-CCF94AA1BF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2558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842-E472-4F77-897C-052DEA586BAA}" type="datetimeFigureOut">
              <a:rPr lang="it-IT" smtClean="0"/>
              <a:t>13/04/2015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B406B-5322-4AA1-A6E4-CCF94AA1BF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8025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842-E472-4F77-897C-052DEA586BAA}" type="datetimeFigureOut">
              <a:rPr lang="it-IT" smtClean="0"/>
              <a:t>13/04/2015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B406B-5322-4AA1-A6E4-CCF94AA1BF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7184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842-E472-4F77-897C-052DEA586BAA}" type="datetimeFigureOut">
              <a:rPr lang="it-IT" smtClean="0"/>
              <a:t>13/04/2015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B406B-5322-4AA1-A6E4-CCF94AA1BF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7954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842-E472-4F77-897C-052DEA586BAA}" type="datetimeFigureOut">
              <a:rPr lang="it-IT" smtClean="0"/>
              <a:t>13/04/2015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B406B-5322-4AA1-A6E4-CCF94AA1BFB9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476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4919842-E472-4F77-897C-052DEA586BAA}" type="datetimeFigureOut">
              <a:rPr lang="it-IT" smtClean="0"/>
              <a:t>13/04/2015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243B406B-5322-4AA1-A6E4-CCF94AA1BFB9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29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055128"/>
            <a:ext cx="9144000" cy="2387600"/>
          </a:xfrm>
        </p:spPr>
        <p:txBody>
          <a:bodyPr>
            <a:normAutofit/>
          </a:bodyPr>
          <a:lstStyle/>
          <a:p>
            <a:r>
              <a:rPr lang="it-IT" sz="4000" b="1" dirty="0" smtClean="0">
                <a:solidFill>
                  <a:schemeClr val="tx1"/>
                </a:solidFill>
              </a:rPr>
              <a:t>Classe ‘72.</a:t>
            </a:r>
            <a:br>
              <a:rPr lang="it-IT" sz="4000" b="1" dirty="0" smtClean="0">
                <a:solidFill>
                  <a:schemeClr val="tx1"/>
                </a:solidFill>
              </a:rPr>
            </a:br>
            <a:r>
              <a:rPr lang="it-IT" sz="4000" b="1" dirty="0" smtClean="0">
                <a:solidFill>
                  <a:schemeClr val="tx1"/>
                </a:solidFill>
              </a:rPr>
              <a:t>Percorso di una torinese</a:t>
            </a:r>
            <a:endParaRPr lang="it-IT" sz="4000" b="1" dirty="0">
              <a:solidFill>
                <a:schemeClr val="tx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610600" y="4788681"/>
            <a:ext cx="3581400" cy="1463040"/>
          </a:xfrm>
        </p:spPr>
        <p:txBody>
          <a:bodyPr>
            <a:noAutofit/>
          </a:bodyPr>
          <a:lstStyle/>
          <a:p>
            <a:endParaRPr lang="it-IT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t-I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Torino.</a:t>
            </a:r>
          </a:p>
          <a:p>
            <a:r>
              <a:rPr lang="it-I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Fra percezione di immobilismo </a:t>
            </a:r>
          </a:p>
          <a:p>
            <a:r>
              <a:rPr lang="it-I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(con </a:t>
            </a:r>
            <a:r>
              <a:rPr lang="it-IT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overdiagnosi</a:t>
            </a:r>
            <a:r>
              <a:rPr lang="it-I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di una crisi annunciata) </a:t>
            </a:r>
          </a:p>
          <a:p>
            <a:r>
              <a:rPr lang="it-I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 incapacità di </a:t>
            </a:r>
            <a:r>
              <a:rPr lang="it-IT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regire</a:t>
            </a:r>
            <a:endParaRPr lang="it-IT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31100" y="6262128"/>
            <a:ext cx="222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Torino, 13 aprile 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444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4128" y="469324"/>
            <a:ext cx="9720072" cy="1499616"/>
          </a:xfrm>
        </p:spPr>
        <p:txBody>
          <a:bodyPr/>
          <a:lstStyle/>
          <a:p>
            <a:r>
              <a:rPr lang="it-IT" dirty="0" smtClean="0"/>
              <a:t>La </a:t>
            </a:r>
            <a:r>
              <a:rPr lang="it-IT" dirty="0" err="1" smtClean="0"/>
              <a:t>vitalita’</a:t>
            </a:r>
            <a:r>
              <a:rPr lang="it-IT" dirty="0" smtClean="0"/>
              <a:t> imprenditoriale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776" y="1466790"/>
            <a:ext cx="7096125" cy="520065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013184" y="2867629"/>
            <a:ext cx="39290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In termini </a:t>
            </a:r>
            <a:r>
              <a:rPr lang="it-IT" b="1" dirty="0" smtClean="0"/>
              <a:t>settoriali, </a:t>
            </a:r>
            <a:r>
              <a:rPr lang="it-IT" b="1" dirty="0"/>
              <a:t>dal 2010 al </a:t>
            </a:r>
            <a:r>
              <a:rPr lang="it-IT" b="1" dirty="0" smtClean="0"/>
              <a:t>2013:</a:t>
            </a:r>
          </a:p>
          <a:p>
            <a:endParaRPr lang="it-IT" dirty="0"/>
          </a:p>
          <a:p>
            <a:r>
              <a:rPr lang="it-IT" dirty="0" smtClean="0"/>
              <a:t>Imprese Turismo, Servizi </a:t>
            </a:r>
            <a:r>
              <a:rPr lang="it-IT" dirty="0"/>
              <a:t>pubblici e </a:t>
            </a:r>
            <a:r>
              <a:rPr lang="it-IT" dirty="0" smtClean="0"/>
              <a:t>Personali </a:t>
            </a:r>
          </a:p>
          <a:p>
            <a:endParaRPr lang="it-IT" dirty="0"/>
          </a:p>
          <a:p>
            <a:r>
              <a:rPr lang="it-IT" dirty="0"/>
              <a:t>S</a:t>
            </a:r>
            <a:r>
              <a:rPr lang="it-IT" dirty="0" smtClean="0"/>
              <a:t>aldi </a:t>
            </a:r>
            <a:r>
              <a:rPr lang="it-IT" dirty="0"/>
              <a:t>dei comparti </a:t>
            </a:r>
            <a:r>
              <a:rPr lang="it-IT" dirty="0" smtClean="0"/>
              <a:t>Industria</a:t>
            </a:r>
            <a:r>
              <a:rPr lang="it-IT" dirty="0"/>
              <a:t>, </a:t>
            </a:r>
            <a:r>
              <a:rPr lang="it-IT" dirty="0" smtClean="0"/>
              <a:t>Costruzioni</a:t>
            </a:r>
            <a:r>
              <a:rPr lang="it-IT" dirty="0"/>
              <a:t>,</a:t>
            </a:r>
          </a:p>
          <a:p>
            <a:r>
              <a:rPr lang="it-IT" dirty="0" smtClean="0"/>
              <a:t>Commercio </a:t>
            </a:r>
            <a:r>
              <a:rPr lang="it-IT" dirty="0"/>
              <a:t>e </a:t>
            </a:r>
            <a:r>
              <a:rPr lang="it-IT" dirty="0" smtClean="0"/>
              <a:t>Agricoltura</a:t>
            </a:r>
            <a:endParaRPr lang="it-IT" dirty="0"/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19450" y="6551802"/>
            <a:ext cx="2802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Fonte: rapporto Rota 2014, Centro Einaudi</a:t>
            </a:r>
            <a:endParaRPr lang="it-IT" sz="1200" dirty="0"/>
          </a:p>
        </p:txBody>
      </p:sp>
      <p:sp>
        <p:nvSpPr>
          <p:cNvPr id="3" name="Freccia in su 2"/>
          <p:cNvSpPr/>
          <p:nvPr/>
        </p:nvSpPr>
        <p:spPr>
          <a:xfrm>
            <a:off x="688257" y="3441287"/>
            <a:ext cx="314633" cy="2753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in giù 3"/>
          <p:cNvSpPr/>
          <p:nvPr/>
        </p:nvSpPr>
        <p:spPr>
          <a:xfrm>
            <a:off x="698551" y="4365520"/>
            <a:ext cx="314633" cy="29497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19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Mobilità torinese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785817" y="1864345"/>
            <a:ext cx="5202028" cy="4585871"/>
          </a:xfrm>
          <a:prstGeom prst="rect">
            <a:avLst/>
          </a:prstGeom>
          <a:ln w="412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000" b="1" dirty="0"/>
              <a:t>C</a:t>
            </a:r>
            <a:r>
              <a:rPr lang="it-IT" sz="2000" b="1" dirty="0" smtClean="0"/>
              <a:t>orto raggio</a:t>
            </a:r>
          </a:p>
          <a:p>
            <a:endParaRPr lang="it-IT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l'auto è </a:t>
            </a:r>
            <a:r>
              <a:rPr lang="it-IT" sz="1600" dirty="0"/>
              <a:t>mezzo più utilizzato per gli </a:t>
            </a:r>
            <a:r>
              <a:rPr lang="it-IT" sz="1600" dirty="0" smtClean="0"/>
              <a:t>spostamenti (incidenza </a:t>
            </a:r>
            <a:r>
              <a:rPr lang="it-IT" sz="1600" dirty="0"/>
              <a:t>del 45% nel capoluogo, di oltre il 60% nei comuni della cintura metropolitana e di quasi il 70% nel resto della </a:t>
            </a:r>
            <a:r>
              <a:rPr lang="it-IT" sz="1600" dirty="0" smtClean="0"/>
              <a:t>provincia)</a:t>
            </a:r>
          </a:p>
          <a:p>
            <a:r>
              <a:rPr lang="it-IT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La </a:t>
            </a:r>
            <a:r>
              <a:rPr lang="it-IT" sz="1600" dirty="0"/>
              <a:t>rete del trasporto </a:t>
            </a:r>
            <a:r>
              <a:rPr lang="it-IT" sz="1600" dirty="0" smtClean="0"/>
              <a:t>pubblico e delle piste ciclabili </a:t>
            </a:r>
            <a:r>
              <a:rPr lang="it-IT" sz="1600" dirty="0"/>
              <a:t>è la più densa tra le </a:t>
            </a:r>
            <a:r>
              <a:rPr lang="it-IT" sz="1600" dirty="0" smtClean="0"/>
              <a:t>città italiane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I</a:t>
            </a:r>
            <a:r>
              <a:rPr lang="it-IT" sz="1600" dirty="0" smtClean="0"/>
              <a:t>l </a:t>
            </a:r>
            <a:r>
              <a:rPr lang="it-IT" sz="1600" dirty="0"/>
              <a:t>numero di passeggeri complessivamente trasportati ogni anno (in rapporto al numero di abitanti) è circa un terzo di quello che si registra a Milano, a Roma e a </a:t>
            </a:r>
            <a:r>
              <a:rPr lang="it-IT" sz="1600" dirty="0" smtClean="0"/>
              <a:t>Venezia</a:t>
            </a:r>
          </a:p>
          <a:p>
            <a:r>
              <a:rPr lang="it-IT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Terza </a:t>
            </a:r>
            <a:r>
              <a:rPr lang="it-IT" sz="1600" dirty="0"/>
              <a:t>tra le città metropolitane per numero di parcheggi a pagamento su strada, </a:t>
            </a:r>
            <a:r>
              <a:rPr lang="it-IT" sz="1600" dirty="0" smtClean="0"/>
              <a:t>Torino </a:t>
            </a:r>
            <a:r>
              <a:rPr lang="it-IT" sz="1600" dirty="0"/>
              <a:t>presenta un livello (rispetto ai veicoli circolanti) molto basso di parcheggi di interscambio</a:t>
            </a:r>
            <a:r>
              <a:rPr lang="it-IT" sz="1600" dirty="0" smtClean="0"/>
              <a:t>.</a:t>
            </a:r>
            <a:endParaRPr lang="it-IT" sz="1600" dirty="0"/>
          </a:p>
        </p:txBody>
      </p:sp>
      <p:sp>
        <p:nvSpPr>
          <p:cNvPr id="5" name="Rettangolo 4"/>
          <p:cNvSpPr/>
          <p:nvPr/>
        </p:nvSpPr>
        <p:spPr>
          <a:xfrm>
            <a:off x="6241143" y="1864345"/>
            <a:ext cx="5176610" cy="4585871"/>
          </a:xfrm>
          <a:prstGeom prst="rect">
            <a:avLst/>
          </a:prstGeom>
          <a:ln w="412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/>
              <a:t>Lungo raggio</a:t>
            </a:r>
          </a:p>
          <a:p>
            <a:endParaRPr lang="it-IT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Negli ultimi 10 anni Caselle </a:t>
            </a:r>
            <a:r>
              <a:rPr lang="it-IT" sz="1600" dirty="0"/>
              <a:t>è passato dal </a:t>
            </a:r>
            <a:r>
              <a:rPr lang="it-IT" sz="1600" dirty="0" smtClean="0"/>
              <a:t>9° </a:t>
            </a:r>
            <a:r>
              <a:rPr lang="it-IT" sz="1600" dirty="0"/>
              <a:t>al </a:t>
            </a:r>
            <a:r>
              <a:rPr lang="it-IT" sz="1600" dirty="0" smtClean="0"/>
              <a:t>14° </a:t>
            </a:r>
            <a:r>
              <a:rPr lang="it-IT" sz="1600" dirty="0"/>
              <a:t>posto in Italia per numero di </a:t>
            </a:r>
            <a:r>
              <a:rPr lang="it-IT" sz="1600" dirty="0" smtClean="0"/>
              <a:t>passeggeri, a causa di minori collegamenti </a:t>
            </a:r>
            <a:r>
              <a:rPr lang="it-IT" sz="1600" dirty="0"/>
              <a:t>diretti </a:t>
            </a:r>
            <a:r>
              <a:rPr lang="it-IT" sz="1600" dirty="0" smtClean="0"/>
              <a:t>rispetto </a:t>
            </a:r>
            <a:r>
              <a:rPr lang="it-IT" sz="1600" dirty="0"/>
              <a:t>ad altre </a:t>
            </a:r>
            <a:r>
              <a:rPr lang="it-IT" sz="1600" dirty="0" smtClean="0"/>
              <a:t>città italiane e di bassa </a:t>
            </a:r>
            <a:r>
              <a:rPr lang="it-IT" sz="1600" dirty="0"/>
              <a:t>presenza </a:t>
            </a:r>
            <a:r>
              <a:rPr lang="it-IT" sz="1600" dirty="0" smtClean="0"/>
              <a:t>voli </a:t>
            </a:r>
            <a:r>
              <a:rPr lang="it-IT" sz="1600" dirty="0" err="1"/>
              <a:t>low</a:t>
            </a:r>
            <a:r>
              <a:rPr lang="it-IT" sz="1600" dirty="0"/>
              <a:t> </a:t>
            </a:r>
            <a:r>
              <a:rPr lang="it-IT" sz="1600" dirty="0" err="1"/>
              <a:t>cost</a:t>
            </a:r>
            <a:r>
              <a:rPr lang="it-IT" sz="1600" dirty="0"/>
              <a:t> </a:t>
            </a:r>
            <a:r>
              <a:rPr lang="it-IT" sz="1600" dirty="0" smtClean="0"/>
              <a:t>(23</a:t>
            </a:r>
            <a:r>
              <a:rPr lang="it-IT" sz="1600" dirty="0"/>
              <a:t>% dei voli, contro una media nazionale del 40</a:t>
            </a:r>
            <a:r>
              <a:rPr lang="it-IT" sz="1600" dirty="0" smtClean="0"/>
              <a:t>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Traffico </a:t>
            </a:r>
            <a:r>
              <a:rPr lang="it-IT" sz="1600" dirty="0"/>
              <a:t>merci dello scalo </a:t>
            </a:r>
            <a:r>
              <a:rPr lang="it-IT" sz="1600" dirty="0" smtClean="0"/>
              <a:t>dimezzato </a:t>
            </a:r>
            <a:r>
              <a:rPr lang="it-IT" sz="1600" dirty="0"/>
              <a:t>negli ultimi </a:t>
            </a:r>
            <a:r>
              <a:rPr lang="it-IT" sz="1600" dirty="0" smtClean="0"/>
              <a:t>10 </a:t>
            </a:r>
            <a:r>
              <a:rPr lang="it-IT" sz="1600" dirty="0"/>
              <a:t>anni, </a:t>
            </a:r>
            <a:r>
              <a:rPr lang="it-IT" sz="1600" dirty="0" smtClean="0"/>
              <a:t>passato dal 5° </a:t>
            </a:r>
            <a:r>
              <a:rPr lang="it-IT" sz="1600" dirty="0"/>
              <a:t>posto del 1999 all'attuale </a:t>
            </a:r>
            <a:r>
              <a:rPr lang="it-IT" sz="1600" dirty="0" smtClean="0"/>
              <a:t>9° posto</a:t>
            </a:r>
          </a:p>
          <a:p>
            <a:r>
              <a:rPr lang="it-IT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Nel </a:t>
            </a:r>
            <a:r>
              <a:rPr lang="it-IT" sz="1600" dirty="0"/>
              <a:t>trasporto ferroviario, </a:t>
            </a:r>
            <a:r>
              <a:rPr lang="it-IT" sz="1600" dirty="0" smtClean="0"/>
              <a:t>aumentati negli ultimi 2 anni </a:t>
            </a:r>
            <a:r>
              <a:rPr lang="it-IT" sz="1600" dirty="0"/>
              <a:t>numero di collegamenti </a:t>
            </a:r>
            <a:r>
              <a:rPr lang="it-IT" sz="1600" dirty="0" smtClean="0"/>
              <a:t>torinesi con </a:t>
            </a:r>
            <a:r>
              <a:rPr lang="it-IT" sz="1600" dirty="0"/>
              <a:t>quasi tutte le </a:t>
            </a:r>
            <a:r>
              <a:rPr lang="it-IT" sz="1600" dirty="0" smtClean="0"/>
              <a:t>città </a:t>
            </a:r>
            <a:r>
              <a:rPr lang="it-IT" sz="1600" dirty="0"/>
              <a:t>del Centro Nord, grazie all'incremento delle corse dell'alta velocità gestite da Trenitalia e da </a:t>
            </a:r>
            <a:r>
              <a:rPr lang="it-IT" sz="1600" dirty="0" smtClean="0"/>
              <a:t>NTV; </a:t>
            </a:r>
            <a:r>
              <a:rPr lang="it-IT" sz="1600" dirty="0"/>
              <a:t>le frequenze dei collegamenti di Torino col capoluogo lombardo restano però nettamente inferiori a quelle di Venezia, Bologna, Firenze o Roma</a:t>
            </a:r>
            <a:endParaRPr lang="it-IT" sz="1600" dirty="0">
              <a:effectLst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19450" y="6551802"/>
            <a:ext cx="2802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Fonte: rapporto Rota 2014, Centro Einaudi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71860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Andamento costruzioni in Italia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19450" y="6551802"/>
            <a:ext cx="2802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Fonte: rapporto Rota 2014, Centro Einaudi</a:t>
            </a:r>
            <a:endParaRPr lang="it-IT" sz="12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09" y="1981969"/>
            <a:ext cx="8026126" cy="4202521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8606139" y="2035951"/>
            <a:ext cx="33793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Tw Cen MT" panose="020B0602020104020603" pitchFamily="34" charset="0"/>
              </a:rPr>
              <a:t>Nel 2008-2013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Tw Cen MT" panose="020B0602020104020603" pitchFamily="34" charset="0"/>
              </a:rPr>
              <a:t>investimenti </a:t>
            </a:r>
            <a:r>
              <a:rPr lang="it-IT" dirty="0">
                <a:latin typeface="Tw Cen MT" panose="020B0602020104020603" pitchFamily="34" charset="0"/>
              </a:rPr>
              <a:t>in costruzioni in </a:t>
            </a:r>
            <a:r>
              <a:rPr lang="it-IT" dirty="0" smtClean="0">
                <a:latin typeface="Tw Cen MT" panose="020B0602020104020603" pitchFamily="34" charset="0"/>
              </a:rPr>
              <a:t>provincia di </a:t>
            </a:r>
            <a:r>
              <a:rPr lang="it-IT" dirty="0">
                <a:latin typeface="Tw Cen MT" panose="020B0602020104020603" pitchFamily="34" charset="0"/>
              </a:rPr>
              <a:t>Torino si sono </a:t>
            </a:r>
            <a:r>
              <a:rPr lang="it-IT" dirty="0">
                <a:solidFill>
                  <a:srgbClr val="C00000"/>
                </a:solidFill>
                <a:latin typeface="Tw Cen MT" panose="020B0602020104020603" pitchFamily="34" charset="0"/>
              </a:rPr>
              <a:t>ridotti di circa il </a:t>
            </a:r>
            <a:r>
              <a:rPr lang="it-IT" dirty="0" smtClean="0">
                <a:solidFill>
                  <a:srgbClr val="C00000"/>
                </a:solidFill>
                <a:latin typeface="Tw Cen MT" panose="020B0602020104020603" pitchFamily="34" charset="0"/>
              </a:rPr>
              <a:t>29%</a:t>
            </a:r>
            <a:r>
              <a:rPr lang="it-IT" dirty="0" smtClean="0">
                <a:latin typeface="Tw Cen MT" panose="020B0602020104020603" pitchFamily="34" charset="0"/>
              </a:rPr>
              <a:t> (da 5,2 miliardi </a:t>
            </a:r>
            <a:r>
              <a:rPr lang="it-IT" dirty="0">
                <a:latin typeface="Tw Cen MT" panose="020B0602020104020603" pitchFamily="34" charset="0"/>
              </a:rPr>
              <a:t>di euro </a:t>
            </a:r>
            <a:r>
              <a:rPr lang="it-IT" dirty="0" smtClean="0">
                <a:latin typeface="Tw Cen MT" panose="020B0602020104020603" pitchFamily="34" charset="0"/>
              </a:rPr>
              <a:t>a 3,7, in </a:t>
            </a:r>
            <a:r>
              <a:rPr lang="it-IT" dirty="0">
                <a:latin typeface="Tw Cen MT" panose="020B0602020104020603" pitchFamily="34" charset="0"/>
              </a:rPr>
              <a:t>linea </a:t>
            </a:r>
            <a:r>
              <a:rPr lang="it-IT" dirty="0" smtClean="0">
                <a:latin typeface="Tw Cen MT" panose="020B0602020104020603" pitchFamily="34" charset="0"/>
              </a:rPr>
              <a:t>con andamento medio nazionale)</a:t>
            </a:r>
          </a:p>
          <a:p>
            <a:endParaRPr lang="it-IT" dirty="0" smtClean="0">
              <a:latin typeface="Tw Cen MT" panose="020B06020201040206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C00000"/>
                </a:solidFill>
                <a:latin typeface="Tw Cen MT" panose="020B0602020104020603" pitchFamily="34" charset="0"/>
              </a:rPr>
              <a:t>Calo di </a:t>
            </a:r>
            <a:r>
              <a:rPr lang="it-IT" dirty="0" err="1" smtClean="0">
                <a:solidFill>
                  <a:srgbClr val="C00000"/>
                </a:solidFill>
                <a:latin typeface="Tw Cen MT" panose="020B0602020104020603" pitchFamily="34" charset="0"/>
              </a:rPr>
              <a:t>ca</a:t>
            </a:r>
            <a:r>
              <a:rPr lang="it-IT" dirty="0" smtClean="0">
                <a:solidFill>
                  <a:srgbClr val="C00000"/>
                </a:solidFill>
                <a:latin typeface="Tw Cen MT" panose="020B0602020104020603" pitchFamily="34" charset="0"/>
              </a:rPr>
              <a:t>. </a:t>
            </a:r>
            <a:r>
              <a:rPr lang="it-IT" dirty="0">
                <a:solidFill>
                  <a:srgbClr val="C00000"/>
                </a:solidFill>
                <a:latin typeface="Tw Cen MT" panose="020B0602020104020603" pitchFamily="34" charset="0"/>
              </a:rPr>
              <a:t>34.000 </a:t>
            </a:r>
            <a:r>
              <a:rPr lang="it-IT" dirty="0" smtClean="0">
                <a:solidFill>
                  <a:srgbClr val="C00000"/>
                </a:solidFill>
                <a:latin typeface="Tw Cen MT" panose="020B0602020104020603" pitchFamily="34" charset="0"/>
              </a:rPr>
              <a:t>addetti</a:t>
            </a:r>
            <a:r>
              <a:rPr lang="it-IT" dirty="0" smtClean="0">
                <a:latin typeface="Tw Cen MT" panose="020B0602020104020603" pitchFamily="34" charset="0"/>
              </a:rPr>
              <a:t> nella </a:t>
            </a:r>
            <a:r>
              <a:rPr lang="it-IT" dirty="0">
                <a:latin typeface="Tw Cen MT" panose="020B0602020104020603" pitchFamily="34" charset="0"/>
              </a:rPr>
              <a:t>filiera delle costruzioni </a:t>
            </a:r>
            <a:r>
              <a:rPr lang="it-IT" dirty="0" smtClean="0">
                <a:latin typeface="Tw Cen MT" panose="020B0602020104020603" pitchFamily="34" charset="0"/>
              </a:rPr>
              <a:t>(imprese edili</a:t>
            </a:r>
            <a:r>
              <a:rPr lang="it-IT" dirty="0">
                <a:latin typeface="Tw Cen MT" panose="020B0602020104020603" pitchFamily="34" charset="0"/>
              </a:rPr>
              <a:t>, artigianato, commercio e settori industriali </a:t>
            </a:r>
            <a:r>
              <a:rPr lang="it-IT" dirty="0" smtClean="0">
                <a:latin typeface="Tw Cen MT" panose="020B0602020104020603" pitchFamily="34" charset="0"/>
              </a:rPr>
              <a:t>collegati)</a:t>
            </a:r>
            <a:endParaRPr lang="it-IT" dirty="0">
              <a:latin typeface="Tw Cen MT" panose="020B0602020104020603" pitchFamily="34" charset="0"/>
            </a:endParaRPr>
          </a:p>
          <a:p>
            <a:endParaRPr lang="it-IT" dirty="0" smtClean="0">
              <a:latin typeface="Tw Cen MT" panose="020B0602020104020603" pitchFamily="34" charset="0"/>
            </a:endParaRPr>
          </a:p>
          <a:p>
            <a:r>
              <a:rPr lang="it-IT" sz="1400" dirty="0" smtClean="0">
                <a:latin typeface="Tw Cen MT" panose="020B0602020104020603" pitchFamily="34" charset="0"/>
              </a:rPr>
              <a:t>(Stime Collegio Costruttori Torino)</a:t>
            </a:r>
          </a:p>
          <a:p>
            <a:endParaRPr lang="it-IT" dirty="0">
              <a:latin typeface="Tw Cen MT" panose="020B0602020104020603" pitchFamily="34" charset="0"/>
            </a:endParaRPr>
          </a:p>
        </p:txBody>
      </p:sp>
      <p:sp>
        <p:nvSpPr>
          <p:cNvPr id="8" name="Ovale 7"/>
          <p:cNvSpPr/>
          <p:nvPr/>
        </p:nvSpPr>
        <p:spPr>
          <a:xfrm>
            <a:off x="7004807" y="2994871"/>
            <a:ext cx="1262201" cy="13790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772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Valori immobiliari cittadini. curiosità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19450" y="6551802"/>
            <a:ext cx="2802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Fonte: rapporto Rota 2014, Centro Einaudi</a:t>
            </a:r>
            <a:endParaRPr lang="it-IT" sz="12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t="14268" r="19543"/>
          <a:stretch/>
        </p:blipFill>
        <p:spPr>
          <a:xfrm>
            <a:off x="925614" y="1742351"/>
            <a:ext cx="6094617" cy="491068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7541569" y="2322455"/>
            <a:ext cx="3834353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Tw Cen MT" panose="020B0602020104020603" pitchFamily="34" charset="0"/>
              </a:rPr>
              <a:t>Nel grafico, la </a:t>
            </a:r>
            <a:r>
              <a:rPr lang="it-IT" b="1" dirty="0" smtClean="0">
                <a:latin typeface="Tw Cen MT" panose="020B0602020104020603" pitchFamily="34" charset="0"/>
              </a:rPr>
              <a:t>Variazione 2009-12 dei prezzi delle abitazioni nelle zone di Torino </a:t>
            </a:r>
          </a:p>
          <a:p>
            <a:endParaRPr lang="it-IT" b="1" dirty="0" smtClean="0">
              <a:latin typeface="Tw Cen MT" panose="020B06020201040206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Tw Cen MT" panose="020B0602020104020603" pitchFamily="34" charset="0"/>
              </a:rPr>
              <a:t>In ascissa, €/mq al 2009, asse tagliato su valore medio cittadino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Tw Cen MT" panose="020B06020201040206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Tw Cen MT" panose="020B0602020104020603" pitchFamily="34" charset="0"/>
              </a:rPr>
              <a:t>In ordinata, variazione % 2009-12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Tw Cen MT" panose="020B0602020104020603" pitchFamily="34" charset="0"/>
            </a:endParaRPr>
          </a:p>
          <a:p>
            <a:endParaRPr lang="it-IT" dirty="0" smtClean="0">
              <a:latin typeface="Tw Cen MT" panose="020B0602020104020603" pitchFamily="34" charset="0"/>
            </a:endParaRPr>
          </a:p>
          <a:p>
            <a:r>
              <a:rPr lang="it-IT" sz="1400" dirty="0" smtClean="0">
                <a:latin typeface="Tw Cen MT" panose="020B0602020104020603" pitchFamily="34" charset="0"/>
              </a:rPr>
              <a:t>(Elaborazione su dati Agenzia delle Entrate)</a:t>
            </a:r>
          </a:p>
          <a:p>
            <a:endParaRPr lang="it-IT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2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mercato immobiliare torinese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865239" y="1933752"/>
            <a:ext cx="466049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Il </a:t>
            </a:r>
            <a:r>
              <a:rPr lang="it-IT" sz="2000" dirty="0"/>
              <a:t>mercato immobiliare era in forte rallentamento già prima </a:t>
            </a:r>
            <a:r>
              <a:rPr lang="it-IT" sz="2000" dirty="0" smtClean="0"/>
              <a:t>del 2008</a:t>
            </a:r>
            <a:r>
              <a:rPr lang="it-IT" sz="2000" dirty="0"/>
              <a:t>. </a:t>
            </a:r>
            <a:r>
              <a:rPr lang="it-IT" sz="2000" b="1" dirty="0"/>
              <a:t>Torino mantiene prezzi medi tra i più bassi del </a:t>
            </a:r>
            <a:r>
              <a:rPr lang="it-IT" sz="2000" b="1" dirty="0" smtClean="0"/>
              <a:t>Centro-Nord</a:t>
            </a:r>
            <a:endParaRPr lang="it-IT" sz="2000" b="1" dirty="0"/>
          </a:p>
          <a:p>
            <a:endParaRPr lang="it-IT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Con </a:t>
            </a:r>
            <a:r>
              <a:rPr lang="it-IT" sz="2000" dirty="0"/>
              <a:t>la crisi si è accentuata la </a:t>
            </a:r>
            <a:r>
              <a:rPr lang="it-IT" sz="2000" b="1" dirty="0"/>
              <a:t>polarizzazione di tali valori </a:t>
            </a:r>
            <a:r>
              <a:rPr lang="it-IT" sz="2000" b="1" dirty="0" smtClean="0"/>
              <a:t>all’interno della </a:t>
            </a:r>
            <a:r>
              <a:rPr lang="it-IT" sz="2000" b="1" dirty="0"/>
              <a:t>città, tra zone ricche e zone </a:t>
            </a:r>
            <a:r>
              <a:rPr lang="it-IT" sz="2000" b="1" dirty="0" smtClean="0"/>
              <a:t>povere</a:t>
            </a:r>
          </a:p>
          <a:p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 smtClean="0"/>
              <a:t>L’edilizia </a:t>
            </a:r>
            <a:r>
              <a:rPr lang="it-IT" sz="2000" b="1" dirty="0"/>
              <a:t>non residenziale mostra una contrazione ancor più drastica</a:t>
            </a:r>
            <a:r>
              <a:rPr lang="it-IT" sz="2000" b="1" dirty="0" smtClean="0"/>
              <a:t>, specie </a:t>
            </a:r>
            <a:r>
              <a:rPr lang="it-IT" sz="2000" b="1" dirty="0"/>
              <a:t>a Torino. </a:t>
            </a:r>
            <a:r>
              <a:rPr lang="it-IT" sz="2000" dirty="0"/>
              <a:t>Una quota significativa del patrimonio di </a:t>
            </a:r>
            <a:r>
              <a:rPr lang="it-IT" sz="2000" dirty="0" smtClean="0"/>
              <a:t>costruzioni per </a:t>
            </a:r>
            <a:r>
              <a:rPr lang="it-IT" sz="2000" dirty="0"/>
              <a:t>uffici e industria è attualmente sfitta o </a:t>
            </a:r>
            <a:r>
              <a:rPr lang="it-IT" sz="2000" dirty="0" smtClean="0"/>
              <a:t>invenduta</a:t>
            </a:r>
            <a:endParaRPr lang="it-IT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082" y="1877962"/>
            <a:ext cx="6644568" cy="480736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19450" y="6551802"/>
            <a:ext cx="2802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Fonte: rapporto Rota 2014, Centro Einaudi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969229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SituZIONE</a:t>
            </a:r>
            <a:r>
              <a:rPr lang="it-IT" dirty="0" smtClean="0"/>
              <a:t> DEMOGRAFICA torinese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772478" y="1766536"/>
            <a:ext cx="1090136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Torino è da anni la </a:t>
            </a:r>
            <a:r>
              <a:rPr lang="it-IT" sz="2000" b="1" dirty="0" smtClean="0"/>
              <a:t>4a </a:t>
            </a:r>
            <a:r>
              <a:rPr lang="it-IT" sz="2000" b="1" dirty="0"/>
              <a:t>città metropolitana </a:t>
            </a:r>
            <a:r>
              <a:rPr lang="it-IT" sz="2000" dirty="0"/>
              <a:t>per numero di cittadini, </a:t>
            </a:r>
            <a:r>
              <a:rPr lang="it-IT" sz="2000" dirty="0" smtClean="0"/>
              <a:t>ma </a:t>
            </a:r>
            <a:r>
              <a:rPr lang="it-IT" sz="2000" dirty="0"/>
              <a:t>la sua popolazione </a:t>
            </a:r>
            <a:r>
              <a:rPr lang="it-IT" sz="2000" dirty="0" smtClean="0"/>
              <a:t>continua lentamente </a:t>
            </a:r>
            <a:r>
              <a:rPr lang="it-IT" sz="2000" dirty="0"/>
              <a:t>a </a:t>
            </a:r>
            <a:r>
              <a:rPr lang="it-IT" sz="2000" dirty="0" smtClean="0"/>
              <a:t>diminuire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La dinamica </a:t>
            </a:r>
            <a:r>
              <a:rPr lang="it-IT" sz="2000" dirty="0"/>
              <a:t>demografica </a:t>
            </a:r>
            <a:r>
              <a:rPr lang="it-IT" sz="2000" dirty="0" smtClean="0"/>
              <a:t>torinese è </a:t>
            </a:r>
            <a:r>
              <a:rPr lang="it-IT" sz="2000" dirty="0"/>
              <a:t>la risultante di movimenti anagrafici di segno </a:t>
            </a:r>
            <a:r>
              <a:rPr lang="it-IT" sz="2000" dirty="0" smtClean="0"/>
              <a:t>opposto</a:t>
            </a:r>
            <a:r>
              <a:rPr lang="it-IT" sz="2000" dirty="0"/>
              <a:t>:</a:t>
            </a:r>
            <a:endParaRPr lang="it-IT" sz="2000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it-IT" u="sng" dirty="0" smtClean="0"/>
              <a:t>flusso </a:t>
            </a:r>
            <a:r>
              <a:rPr lang="it-IT" u="sng" dirty="0"/>
              <a:t>degli immigrati stranieri in </a:t>
            </a:r>
            <a:r>
              <a:rPr lang="it-IT" u="sng" dirty="0" smtClean="0"/>
              <a:t>crescita</a:t>
            </a:r>
            <a:r>
              <a:rPr lang="it-IT" dirty="0" smtClean="0"/>
              <a:t> (peso più </a:t>
            </a:r>
            <a:r>
              <a:rPr lang="it-IT" dirty="0"/>
              <a:t>che decuplicato negli ultimi </a:t>
            </a:r>
            <a:r>
              <a:rPr lang="it-IT" dirty="0" smtClean="0"/>
              <a:t>20 anni). Dopo Bologna, una </a:t>
            </a:r>
            <a:r>
              <a:rPr lang="it-IT" dirty="0"/>
              <a:t>delle percentuali di stranieri più elevata </a:t>
            </a:r>
            <a:r>
              <a:rPr lang="it-IT" dirty="0" smtClean="0"/>
              <a:t>in Italia 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it-IT" u="sng" dirty="0" smtClean="0"/>
              <a:t>saldo </a:t>
            </a:r>
            <a:r>
              <a:rPr lang="it-IT" u="sng" dirty="0"/>
              <a:t>naturale (differenza tra nati e morti) negativo</a:t>
            </a:r>
            <a:r>
              <a:rPr lang="it-IT" dirty="0"/>
              <a:t>, </a:t>
            </a:r>
            <a:r>
              <a:rPr lang="it-IT" dirty="0" smtClean="0"/>
              <a:t>ma in miglioramento </a:t>
            </a:r>
            <a:r>
              <a:rPr lang="it-IT" dirty="0"/>
              <a:t>rispetto agli anni </a:t>
            </a:r>
            <a:r>
              <a:rPr lang="it-IT" dirty="0" smtClean="0"/>
              <a:t>‘90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it-IT" dirty="0" smtClean="0"/>
              <a:t>esodo </a:t>
            </a:r>
            <a:r>
              <a:rPr lang="it-IT" dirty="0"/>
              <a:t>torinesi soprattutto verso i comuni dell'area metropolitana. </a:t>
            </a:r>
            <a:r>
              <a:rPr lang="it-IT" dirty="0" smtClean="0"/>
              <a:t>(Comuni </a:t>
            </a:r>
            <a:r>
              <a:rPr lang="it-IT" dirty="0"/>
              <a:t>più </a:t>
            </a:r>
            <a:r>
              <a:rPr lang="it-IT" dirty="0" smtClean="0"/>
              <a:t>popolosi </a:t>
            </a:r>
            <a:r>
              <a:rPr lang="it-IT" dirty="0"/>
              <a:t>Moncalieri, Collegno, Rivoli, Nichelino e Settimo, </a:t>
            </a:r>
            <a:r>
              <a:rPr lang="it-IT" dirty="0" smtClean="0"/>
              <a:t>con </a:t>
            </a:r>
            <a:r>
              <a:rPr lang="it-IT" dirty="0" err="1" smtClean="0"/>
              <a:t>ca</a:t>
            </a:r>
            <a:r>
              <a:rPr lang="it-IT" dirty="0" smtClean="0"/>
              <a:t> </a:t>
            </a:r>
            <a:r>
              <a:rPr lang="it-IT" dirty="0"/>
              <a:t>50.000 </a:t>
            </a:r>
            <a:r>
              <a:rPr lang="it-IT" dirty="0" smtClean="0"/>
              <a:t>abitanti. </a:t>
            </a:r>
            <a:r>
              <a:rPr lang="it-IT" dirty="0"/>
              <a:t>In Piemonte, </a:t>
            </a:r>
            <a:r>
              <a:rPr lang="it-IT" dirty="0" smtClean="0"/>
              <a:t>superiori </a:t>
            </a:r>
            <a:r>
              <a:rPr lang="it-IT" dirty="0"/>
              <a:t>solo </a:t>
            </a:r>
            <a:r>
              <a:rPr lang="it-IT" dirty="0" smtClean="0"/>
              <a:t>No, AL, AT)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Crescono i </a:t>
            </a:r>
            <a:r>
              <a:rPr lang="it-IT" sz="2000" dirty="0"/>
              <a:t>nuclei unipersonali e </a:t>
            </a:r>
            <a:r>
              <a:rPr lang="it-IT" sz="2000" dirty="0" smtClean="0"/>
              <a:t>declinano le </a:t>
            </a:r>
            <a:r>
              <a:rPr lang="it-IT" sz="2000" dirty="0"/>
              <a:t>famiglie con 3 o più </a:t>
            </a:r>
            <a:r>
              <a:rPr lang="it-IT" sz="2000" dirty="0" smtClean="0"/>
              <a:t>membri</a:t>
            </a: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Grazie </a:t>
            </a:r>
            <a:r>
              <a:rPr lang="it-IT" sz="2000" dirty="0"/>
              <a:t>all'immigrazione, </a:t>
            </a:r>
            <a:r>
              <a:rPr lang="it-IT" sz="2000" dirty="0" smtClean="0"/>
              <a:t>lieve incremento del </a:t>
            </a:r>
            <a:r>
              <a:rPr lang="it-IT" sz="2000" dirty="0"/>
              <a:t>peso percentuale dei </a:t>
            </a:r>
            <a:r>
              <a:rPr lang="it-IT" sz="2000" dirty="0" smtClean="0"/>
              <a:t>giovani (comunque inferiore </a:t>
            </a:r>
            <a:r>
              <a:rPr lang="it-IT" sz="2000" dirty="0"/>
              <a:t>rispetto a </a:t>
            </a:r>
            <a:r>
              <a:rPr lang="it-IT" sz="2000" dirty="0" smtClean="0"/>
              <a:t>20 anni fa)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In aumento la </a:t>
            </a:r>
            <a:r>
              <a:rPr lang="it-IT" sz="2000" dirty="0"/>
              <a:t>rilevanza degli </a:t>
            </a:r>
            <a:r>
              <a:rPr lang="it-IT" sz="2000" dirty="0" smtClean="0"/>
              <a:t>anziani, </a:t>
            </a:r>
            <a:r>
              <a:rPr lang="it-IT" sz="2000" dirty="0"/>
              <a:t>da </a:t>
            </a:r>
            <a:r>
              <a:rPr lang="it-IT" sz="2000" dirty="0" err="1" smtClean="0"/>
              <a:t>ca</a:t>
            </a:r>
            <a:r>
              <a:rPr lang="it-IT" sz="2000" dirty="0" smtClean="0"/>
              <a:t>. 1/6 a </a:t>
            </a:r>
            <a:r>
              <a:rPr lang="it-IT" sz="2000" dirty="0" err="1" smtClean="0"/>
              <a:t>ca</a:t>
            </a:r>
            <a:r>
              <a:rPr lang="it-IT" sz="2000" dirty="0" smtClean="0"/>
              <a:t>. 1/4 </a:t>
            </a:r>
            <a:r>
              <a:rPr lang="it-IT" sz="2000" dirty="0"/>
              <a:t>della </a:t>
            </a:r>
            <a:r>
              <a:rPr lang="it-IT" sz="2000" dirty="0" smtClean="0"/>
              <a:t>popolazione</a:t>
            </a:r>
            <a:endParaRPr lang="it-IT" sz="2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19450" y="6551802"/>
            <a:ext cx="2802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Fonte: rapporto Rota 2014, Centro Einaudi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68598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737237" cy="1499616"/>
          </a:xfrm>
        </p:spPr>
        <p:txBody>
          <a:bodyPr/>
          <a:lstStyle/>
          <a:p>
            <a:r>
              <a:rPr lang="it-IT" dirty="0" smtClean="0"/>
              <a:t>Il tessuto sociale: declino redditi e patrimonio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19450" y="6551802"/>
            <a:ext cx="2802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Fonte: rapporto Rota 2014, Centro Einaudi</a:t>
            </a:r>
            <a:endParaRPr lang="it-IT" sz="12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34" y="1794256"/>
            <a:ext cx="5908573" cy="46640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011" y="1794256"/>
            <a:ext cx="5926515" cy="46640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Ovale 7"/>
          <p:cNvSpPr/>
          <p:nvPr/>
        </p:nvSpPr>
        <p:spPr>
          <a:xfrm>
            <a:off x="803147" y="4118995"/>
            <a:ext cx="614592" cy="2852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6236011" y="3617054"/>
            <a:ext cx="614592" cy="2852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7596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tessuto sociale: consumi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19450" y="6551802"/>
            <a:ext cx="2802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Fonte: rapporto Rota 2014, Centro Einaudi</a:t>
            </a:r>
            <a:endParaRPr lang="it-IT" sz="12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50" y="1944721"/>
            <a:ext cx="5571737" cy="37383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Ovale 6"/>
          <p:cNvSpPr/>
          <p:nvPr/>
        </p:nvSpPr>
        <p:spPr>
          <a:xfrm>
            <a:off x="3084952" y="3036815"/>
            <a:ext cx="614592" cy="28522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988" y="1944722"/>
            <a:ext cx="5617453" cy="37383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7" name="Connettore 1 16"/>
          <p:cNvCxnSpPr/>
          <p:nvPr/>
        </p:nvCxnSpPr>
        <p:spPr>
          <a:xfrm>
            <a:off x="8632722" y="4660492"/>
            <a:ext cx="0" cy="46211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52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150008" cy="1499616"/>
          </a:xfrm>
        </p:spPr>
        <p:txBody>
          <a:bodyPr/>
          <a:lstStyle/>
          <a:p>
            <a:r>
              <a:rPr lang="it-IT" dirty="0" smtClean="0"/>
              <a:t>Situazione occupazionale in peggioramento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66" y="1719742"/>
            <a:ext cx="5406480" cy="38849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ttangolo 4"/>
          <p:cNvSpPr/>
          <p:nvPr/>
        </p:nvSpPr>
        <p:spPr>
          <a:xfrm>
            <a:off x="1024128" y="5610763"/>
            <a:ext cx="99151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 smtClean="0">
                <a:latin typeface="Tw Cen MT" panose="020B0602020104020603" pitchFamily="34" charset="0"/>
              </a:rPr>
              <a:t>Tasso di disoccupazione </a:t>
            </a:r>
            <a:r>
              <a:rPr lang="it-IT" sz="1600" b="1" dirty="0">
                <a:latin typeface="Tw Cen MT" panose="020B0602020104020603" pitchFamily="34" charset="0"/>
              </a:rPr>
              <a:t>generale </a:t>
            </a:r>
            <a:r>
              <a:rPr lang="it-IT" sz="1600" b="1" dirty="0" smtClean="0">
                <a:latin typeface="Tw Cen MT" panose="020B0602020104020603" pitchFamily="34" charset="0"/>
              </a:rPr>
              <a:t>in aumento </a:t>
            </a:r>
            <a:r>
              <a:rPr lang="it-IT" sz="1600" dirty="0" smtClean="0">
                <a:latin typeface="Tw Cen MT" panose="020B0602020104020603" pitchFamily="34" charset="0"/>
              </a:rPr>
              <a:t>(11,4% nel 2013, peggio di </a:t>
            </a:r>
            <a:r>
              <a:rPr lang="it-IT" sz="1600" dirty="0">
                <a:latin typeface="Tw Cen MT" panose="020B0602020104020603" pitchFamily="34" charset="0"/>
              </a:rPr>
              <a:t>tutte le province metropolitane del </a:t>
            </a:r>
            <a:r>
              <a:rPr lang="it-IT" sz="1600" dirty="0" smtClean="0">
                <a:latin typeface="Tw Cen MT" panose="020B0602020104020603" pitchFamily="34" charset="0"/>
              </a:rPr>
              <a:t>Centro-Nord)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 smtClean="0">
                <a:latin typeface="Tw Cen MT" panose="020B0602020104020603" pitchFamily="34" charset="0"/>
              </a:rPr>
              <a:t>Disoccupazione </a:t>
            </a:r>
            <a:r>
              <a:rPr lang="it-IT" sz="1600" b="1" dirty="0">
                <a:latin typeface="Tw Cen MT" panose="020B0602020104020603" pitchFamily="34" charset="0"/>
              </a:rPr>
              <a:t>giovanile </a:t>
            </a:r>
            <a:r>
              <a:rPr lang="it-IT" sz="1600" b="1" dirty="0" smtClean="0">
                <a:latin typeface="Tw Cen MT" panose="020B0602020104020603" pitchFamily="34" charset="0"/>
              </a:rPr>
              <a:t>record </a:t>
            </a:r>
            <a:r>
              <a:rPr lang="it-IT" sz="1600" b="1" dirty="0">
                <a:latin typeface="Tw Cen MT" panose="020B0602020104020603" pitchFamily="34" charset="0"/>
              </a:rPr>
              <a:t>del 46,4%, </a:t>
            </a:r>
            <a:r>
              <a:rPr lang="it-IT" sz="1600" dirty="0" smtClean="0">
                <a:latin typeface="Tw Cen MT" panose="020B0602020104020603" pitchFamily="34" charset="0"/>
              </a:rPr>
              <a:t>più </a:t>
            </a:r>
            <a:r>
              <a:rPr lang="it-IT" sz="1600" dirty="0">
                <a:latin typeface="Tw Cen MT" panose="020B0602020104020603" pitchFamily="34" charset="0"/>
              </a:rPr>
              <a:t>critica della media nazionale </a:t>
            </a:r>
            <a:r>
              <a:rPr lang="it-IT" sz="1600" dirty="0" smtClean="0">
                <a:latin typeface="Tw Cen MT" panose="020B0602020104020603" pitchFamily="34" charset="0"/>
              </a:rPr>
              <a:t>(Napoli 56,3%, Palermo 53%, Milano 33,5%, Trieste 28,6%, Firenze 28,5%</a:t>
            </a:r>
            <a:endParaRPr lang="it-IT" sz="1600" dirty="0">
              <a:latin typeface="Tw Cen MT" panose="020B0602020104020603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206" y="1715688"/>
            <a:ext cx="4725930" cy="390076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42476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57015" y="585216"/>
            <a:ext cx="11005685" cy="1499616"/>
          </a:xfrm>
        </p:spPr>
        <p:txBody>
          <a:bodyPr>
            <a:normAutofit/>
          </a:bodyPr>
          <a:lstStyle/>
          <a:p>
            <a:r>
              <a:rPr lang="it-IT" sz="4800" dirty="0" smtClean="0"/>
              <a:t>Non è una citta per giovani, ma neanche per vecchi </a:t>
            </a:r>
            <a:endParaRPr lang="it-IT" sz="4800" dirty="0"/>
          </a:p>
        </p:txBody>
      </p:sp>
      <p:sp>
        <p:nvSpPr>
          <p:cNvPr id="5" name="Rettangolo 4"/>
          <p:cNvSpPr/>
          <p:nvPr/>
        </p:nvSpPr>
        <p:spPr>
          <a:xfrm>
            <a:off x="5911237" y="1738840"/>
            <a:ext cx="546423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Verdana" panose="020B0604030504040204" pitchFamily="34" charset="0"/>
              </a:rPr>
              <a:t>Sempre </a:t>
            </a:r>
            <a:r>
              <a:rPr lang="it-IT" sz="1600" dirty="0">
                <a:latin typeface="Verdana" panose="020B0604030504040204" pitchFamily="34" charset="0"/>
              </a:rPr>
              <a:t>più pressanti le </a:t>
            </a:r>
            <a:r>
              <a:rPr lang="it-IT" sz="1600" b="1" dirty="0">
                <a:latin typeface="Verdana" panose="020B0604030504040204" pitchFamily="34" charset="0"/>
              </a:rPr>
              <a:t>richieste di aiuto al volontariato</a:t>
            </a:r>
            <a:r>
              <a:rPr lang="it-IT" sz="1600" dirty="0" smtClean="0">
                <a:latin typeface="Verdana" panose="020B0604030504040204" pitchFamily="34" charset="0"/>
              </a:rPr>
              <a:t>, in </a:t>
            </a:r>
            <a:r>
              <a:rPr lang="it-IT" sz="1600" dirty="0">
                <a:latin typeface="Verdana" panose="020B0604030504040204" pitchFamily="34" charset="0"/>
              </a:rPr>
              <a:t>termini sia quantitativi sia qualitativi (supporto psicologico).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 smtClean="0"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 smtClean="0">
                <a:latin typeface="Verdana" panose="020B0604030504040204" pitchFamily="34" charset="0"/>
              </a:rPr>
              <a:t>La </a:t>
            </a:r>
            <a:r>
              <a:rPr lang="it-IT" sz="1600" b="1" dirty="0">
                <a:latin typeface="Verdana" panose="020B0604030504040204" pitchFamily="34" charset="0"/>
              </a:rPr>
              <a:t>città si polarizza</a:t>
            </a:r>
            <a:r>
              <a:rPr lang="it-IT" sz="1600" dirty="0">
                <a:latin typeface="Verdana" panose="020B0604030504040204" pitchFamily="34" charset="0"/>
              </a:rPr>
              <a:t>: aumentano </a:t>
            </a:r>
            <a:r>
              <a:rPr lang="it-IT" sz="1600" dirty="0" smtClean="0">
                <a:latin typeface="Verdana" panose="020B0604030504040204" pitchFamily="34" charset="0"/>
              </a:rPr>
              <a:t>cittadini </a:t>
            </a:r>
            <a:r>
              <a:rPr lang="it-IT" sz="1600" dirty="0">
                <a:latin typeface="Verdana" panose="020B0604030504040204" pitchFamily="34" charset="0"/>
              </a:rPr>
              <a:t>ad </a:t>
            </a:r>
            <a:r>
              <a:rPr lang="it-IT" sz="1600" dirty="0" smtClean="0">
                <a:latin typeface="Verdana" panose="020B0604030504040204" pitchFamily="34" charset="0"/>
              </a:rPr>
              <a:t>alto e bassissimo reddito. Gli </a:t>
            </a:r>
            <a:r>
              <a:rPr lang="it-IT" sz="1600" dirty="0">
                <a:latin typeface="Verdana" panose="020B0604030504040204" pitchFamily="34" charset="0"/>
              </a:rPr>
              <a:t>stranieri soffrono di più la </a:t>
            </a:r>
            <a:r>
              <a:rPr lang="it-IT" sz="1600" dirty="0" smtClean="0">
                <a:latin typeface="Verdana" panose="020B0604030504040204" pitchFamily="34" charset="0"/>
              </a:rPr>
              <a:t>crisi, anche sul piano </a:t>
            </a:r>
            <a:r>
              <a:rPr lang="it-IT" sz="1600" dirty="0">
                <a:latin typeface="Verdana" panose="020B0604030504040204" pitchFamily="34" charset="0"/>
              </a:rPr>
              <a:t>della salute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Verdana" panose="020B0604030504040204" pitchFamily="34" charset="0"/>
              </a:rPr>
              <a:t>Continua </a:t>
            </a:r>
            <a:r>
              <a:rPr lang="it-IT" sz="1600" dirty="0">
                <a:latin typeface="Verdana" panose="020B0604030504040204" pitchFamily="34" charset="0"/>
              </a:rPr>
              <a:t>la </a:t>
            </a:r>
            <a:r>
              <a:rPr lang="it-IT" sz="1600" b="1" dirty="0" smtClean="0">
                <a:latin typeface="Verdana" panose="020B0604030504040204" pitchFamily="34" charset="0"/>
              </a:rPr>
              <a:t>precarizzazione</a:t>
            </a:r>
            <a:r>
              <a:rPr lang="it-IT" sz="1600" dirty="0" smtClean="0">
                <a:latin typeface="Verdana" panose="020B0604030504040204" pitchFamily="34" charset="0"/>
              </a:rPr>
              <a:t>, diminuisce il   </a:t>
            </a:r>
            <a:r>
              <a:rPr lang="it-IT" sz="1600" dirty="0">
                <a:latin typeface="Verdana" panose="020B0604030504040204" pitchFamily="34" charset="0"/>
              </a:rPr>
              <a:t>lavoro </a:t>
            </a:r>
            <a:r>
              <a:rPr lang="it-IT" sz="1600" dirty="0" smtClean="0">
                <a:latin typeface="Verdana" panose="020B0604030504040204" pitchFamily="34" charset="0"/>
              </a:rPr>
              <a:t>creato, scarsi </a:t>
            </a:r>
            <a:r>
              <a:rPr lang="it-IT" sz="1600" dirty="0">
                <a:latin typeface="Verdana" panose="020B0604030504040204" pitchFamily="34" charset="0"/>
              </a:rPr>
              <a:t>segnali in </a:t>
            </a:r>
            <a:r>
              <a:rPr lang="it-IT" sz="1600" dirty="0" smtClean="0">
                <a:latin typeface="Verdana" panose="020B0604030504040204" pitchFamily="34" charset="0"/>
              </a:rPr>
              <a:t>controtendenza anche </a:t>
            </a:r>
            <a:r>
              <a:rPr lang="it-IT" sz="1600" dirty="0">
                <a:latin typeface="Verdana" panose="020B0604030504040204" pitchFamily="34" charset="0"/>
              </a:rPr>
              <a:t>per i ritardi applicativi delle nuove norme su </a:t>
            </a:r>
            <a:r>
              <a:rPr lang="it-IT" sz="1600" dirty="0" smtClean="0">
                <a:latin typeface="Verdana" panose="020B0604030504040204" pitchFamily="34" charset="0"/>
              </a:rPr>
              <a:t>apprendistato e tirocini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 smtClean="0">
                <a:latin typeface="Verdana" panose="020B0604030504040204" pitchFamily="34" charset="0"/>
              </a:rPr>
              <a:t>Deboli politiche «attive»: </a:t>
            </a:r>
            <a:r>
              <a:rPr lang="it-IT" sz="1600" dirty="0">
                <a:latin typeface="Verdana" panose="020B0604030504040204" pitchFamily="34" charset="0"/>
              </a:rPr>
              <a:t>i CPI sono </a:t>
            </a:r>
            <a:r>
              <a:rPr lang="it-IT" sz="1600" dirty="0" smtClean="0">
                <a:latin typeface="Verdana" panose="020B0604030504040204" pitchFamily="34" charset="0"/>
              </a:rPr>
              <a:t>sempre molto </a:t>
            </a:r>
            <a:r>
              <a:rPr lang="it-IT" sz="1600" dirty="0">
                <a:latin typeface="Verdana" panose="020B0604030504040204" pitchFamily="34" charset="0"/>
              </a:rPr>
              <a:t>marginali nel far incontrare domanda e offerta, Torino </a:t>
            </a:r>
            <a:r>
              <a:rPr lang="it-IT" sz="1600" dirty="0" smtClean="0">
                <a:latin typeface="Verdana" panose="020B0604030504040204" pitchFamily="34" charset="0"/>
              </a:rPr>
              <a:t>per quota </a:t>
            </a:r>
            <a:r>
              <a:rPr lang="it-IT" sz="1600" dirty="0">
                <a:latin typeface="Verdana" panose="020B0604030504040204" pitchFamily="34" charset="0"/>
              </a:rPr>
              <a:t>di </a:t>
            </a:r>
            <a:r>
              <a:rPr lang="it-IT" sz="1600" dirty="0" err="1">
                <a:latin typeface="Verdana" panose="020B0604030504040204" pitchFamily="34" charset="0"/>
              </a:rPr>
              <a:t>Neet</a:t>
            </a:r>
            <a:r>
              <a:rPr lang="it-IT" sz="1600" dirty="0">
                <a:latin typeface="Verdana" panose="020B0604030504040204" pitchFamily="34" charset="0"/>
              </a:rPr>
              <a:t> è la peggiore metropoli del Nord, gli adulti in </a:t>
            </a:r>
            <a:r>
              <a:rPr lang="it-IT" sz="1600" dirty="0" smtClean="0">
                <a:latin typeface="Verdana" panose="020B0604030504040204" pitchFamily="34" charset="0"/>
              </a:rPr>
              <a:t>formazione sono pochissimi</a:t>
            </a:r>
            <a:endParaRPr lang="it-IT" sz="1600" dirty="0">
              <a:latin typeface="Tw Cen MT" panose="020B0602020104020603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341" y="1793277"/>
            <a:ext cx="4811250" cy="48340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31671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 smtClean="0"/>
              <a:t>Il mio percorso nel Nord Italia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954" y="2298191"/>
            <a:ext cx="5069211" cy="3943540"/>
          </a:xfrm>
          <a:noFill/>
          <a:effectLst>
            <a:glow rad="127000">
              <a:schemeClr val="accent1">
                <a:alpha val="18000"/>
              </a:schemeClr>
            </a:glow>
            <a:outerShdw blurRad="50800" dist="50800" dir="5400000" algn="ctr" rotWithShape="0">
              <a:srgbClr val="000000">
                <a:alpha val="49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" t="3022" r="39590" b="64414"/>
          <a:stretch/>
        </p:blipFill>
        <p:spPr>
          <a:xfrm>
            <a:off x="780288" y="1625397"/>
            <a:ext cx="6948297" cy="4616334"/>
          </a:xfrm>
          <a:prstGeom prst="rect">
            <a:avLst/>
          </a:prstGeom>
        </p:spPr>
      </p:pic>
      <p:cxnSp>
        <p:nvCxnSpPr>
          <p:cNvPr id="13" name="Connettore 2 12"/>
          <p:cNvCxnSpPr/>
          <p:nvPr/>
        </p:nvCxnSpPr>
        <p:spPr>
          <a:xfrm flipH="1">
            <a:off x="2214563" y="3643313"/>
            <a:ext cx="1685925" cy="471487"/>
          </a:xfrm>
          <a:prstGeom prst="straightConnector1">
            <a:avLst/>
          </a:prstGeom>
          <a:ln w="60325" cmpd="sng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2316480" y="4145280"/>
            <a:ext cx="3246120" cy="883920"/>
          </a:xfrm>
          <a:prstGeom prst="straightConnector1">
            <a:avLst/>
          </a:prstGeom>
          <a:ln w="6032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H="1" flipV="1">
            <a:off x="2214563" y="4267200"/>
            <a:ext cx="3226117" cy="887781"/>
          </a:xfrm>
          <a:prstGeom prst="straightConnector1">
            <a:avLst/>
          </a:prstGeom>
          <a:ln w="6032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flipV="1">
            <a:off x="2214563" y="3612833"/>
            <a:ext cx="5237797" cy="664342"/>
          </a:xfrm>
          <a:prstGeom prst="straightConnector1">
            <a:avLst/>
          </a:prstGeom>
          <a:ln w="6032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flipH="1">
            <a:off x="3939540" y="3609950"/>
            <a:ext cx="3420553" cy="2883"/>
          </a:xfrm>
          <a:prstGeom prst="straightConnector1">
            <a:avLst/>
          </a:prstGeom>
          <a:ln w="60325"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8275320" y="2834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7685721" y="2299144"/>
            <a:ext cx="42584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/>
              <a:t>6 lavori in 18 anni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/>
              <a:t>Circa 890.000 km in 9 anni di lavoro fuori Torino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6 </a:t>
            </a:r>
            <a:r>
              <a:rPr lang="it-IT" sz="2800" dirty="0" smtClean="0"/>
              <a:t>traslochi</a:t>
            </a:r>
          </a:p>
          <a:p>
            <a:r>
              <a:rPr lang="it-IT" sz="2800" dirty="0" smtClean="0"/>
              <a:t> </a:t>
            </a:r>
            <a:endParaRPr lang="it-IT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/>
              <a:t>Un </a:t>
            </a:r>
            <a:r>
              <a:rPr lang="it-IT" sz="2800" dirty="0"/>
              <a:t>marito paziente</a:t>
            </a:r>
          </a:p>
          <a:p>
            <a:endParaRPr lang="it-IT" sz="2800" dirty="0" smtClean="0"/>
          </a:p>
        </p:txBody>
      </p:sp>
    </p:spTree>
    <p:extLst>
      <p:ext uri="{BB962C8B-B14F-4D97-AF65-F5344CB8AC3E}">
        <p14:creationId xmlns:p14="http://schemas.microsoft.com/office/powerpoint/2010/main" val="181423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053781" y="5043948"/>
            <a:ext cx="1337187" cy="5801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L’istruzione torinese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540884" y="1580765"/>
            <a:ext cx="1115853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 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it-IT" b="1" dirty="0"/>
              <a:t>S</a:t>
            </a:r>
            <a:r>
              <a:rPr lang="it-IT" b="1" dirty="0" smtClean="0"/>
              <a:t>cuole superiori: </a:t>
            </a:r>
            <a:r>
              <a:rPr lang="it-IT" dirty="0" smtClean="0"/>
              <a:t>da </a:t>
            </a:r>
            <a:r>
              <a:rPr lang="it-IT" dirty="0"/>
              <a:t>qualche anno diminuiscono gli iscritti agli Istituti professionali, </a:t>
            </a:r>
            <a:r>
              <a:rPr lang="it-IT" dirty="0" smtClean="0"/>
              <a:t>secondi </a:t>
            </a:r>
            <a:r>
              <a:rPr lang="it-IT" dirty="0"/>
              <a:t>per numero di allievi </a:t>
            </a:r>
            <a:r>
              <a:rPr lang="it-IT" dirty="0" smtClean="0"/>
              <a:t>dopo </a:t>
            </a:r>
            <a:r>
              <a:rPr lang="it-IT" dirty="0"/>
              <a:t>gli Istituti </a:t>
            </a:r>
            <a:r>
              <a:rPr lang="it-IT" dirty="0" smtClean="0"/>
              <a:t>tecnici </a:t>
            </a:r>
            <a:r>
              <a:rPr lang="it-IT" dirty="0"/>
              <a:t>e quasi raggiunti dai Licei scientifici; in </a:t>
            </a:r>
            <a:r>
              <a:rPr lang="it-IT" dirty="0" smtClean="0"/>
              <a:t>declino </a:t>
            </a:r>
            <a:r>
              <a:rPr lang="it-IT" dirty="0"/>
              <a:t>il numero di studenti dei Licei </a:t>
            </a:r>
            <a:r>
              <a:rPr lang="it-IT" dirty="0" smtClean="0"/>
              <a:t>classici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Università:</a:t>
            </a:r>
            <a:r>
              <a:rPr lang="it-IT" dirty="0" smtClean="0"/>
              <a:t> continua crescita </a:t>
            </a:r>
            <a:r>
              <a:rPr lang="it-IT" dirty="0"/>
              <a:t>di iscritti al Politecnico torinese, </a:t>
            </a:r>
            <a:r>
              <a:rPr lang="it-IT" dirty="0" smtClean="0"/>
              <a:t>stabile l'Università, a fronte di un declino </a:t>
            </a:r>
            <a:r>
              <a:rPr lang="it-IT" dirty="0"/>
              <a:t>degli iscritti ai grandi atenei </a:t>
            </a:r>
            <a:r>
              <a:rPr lang="it-IT" dirty="0" smtClean="0"/>
              <a:t>italiani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Il </a:t>
            </a:r>
            <a:r>
              <a:rPr lang="it-IT" b="1" dirty="0"/>
              <a:t>Politecnico di Torino </a:t>
            </a:r>
            <a:r>
              <a:rPr lang="it-IT" dirty="0"/>
              <a:t>risulta </a:t>
            </a:r>
            <a:r>
              <a:rPr lang="it-IT" dirty="0" smtClean="0"/>
              <a:t>l'ateneo </a:t>
            </a:r>
            <a:r>
              <a:rPr lang="it-IT" dirty="0"/>
              <a:t>metropolitano più attrattivo, </a:t>
            </a:r>
            <a:r>
              <a:rPr lang="it-IT" dirty="0" smtClean="0"/>
              <a:t>1° </a:t>
            </a:r>
            <a:r>
              <a:rPr lang="it-IT" dirty="0"/>
              <a:t>sia per quota di studenti provenienti da fuori regione sia di studenti </a:t>
            </a:r>
            <a:r>
              <a:rPr lang="it-IT" dirty="0" smtClean="0"/>
              <a:t>stranieri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Il </a:t>
            </a:r>
            <a:r>
              <a:rPr lang="it-IT" dirty="0"/>
              <a:t>numero di laureati </a:t>
            </a:r>
            <a:r>
              <a:rPr lang="it-IT" dirty="0" smtClean="0"/>
              <a:t>è </a:t>
            </a:r>
            <a:r>
              <a:rPr lang="it-IT" dirty="0"/>
              <a:t>in ripresa, con aumenti consistenti a Ingegneria (dove si registra </a:t>
            </a:r>
            <a:r>
              <a:rPr lang="it-IT" dirty="0" err="1" smtClean="0"/>
              <a:t>ca</a:t>
            </a:r>
            <a:r>
              <a:rPr lang="it-IT" dirty="0" smtClean="0"/>
              <a:t>. 1/4 </a:t>
            </a:r>
            <a:r>
              <a:rPr lang="it-IT" dirty="0"/>
              <a:t>dei laureati a Torino</a:t>
            </a:r>
            <a:r>
              <a:rPr lang="it-IT" dirty="0" smtClean="0"/>
              <a:t>), </a:t>
            </a:r>
            <a:r>
              <a:rPr lang="it-IT" dirty="0"/>
              <a:t>a Economia </a:t>
            </a:r>
            <a:r>
              <a:rPr lang="it-IT" dirty="0" smtClean="0"/>
              <a:t>e Architettura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r>
              <a:rPr lang="it-IT" dirty="0" smtClean="0">
                <a:solidFill>
                  <a:schemeClr val="bg1"/>
                </a:solidFill>
              </a:rPr>
              <a:t>                                                                              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algn="ctr"/>
            <a:endParaRPr lang="it-IT" dirty="0" smtClean="0">
              <a:solidFill>
                <a:srgbClr val="C00000"/>
              </a:solidFill>
            </a:endParaRPr>
          </a:p>
          <a:p>
            <a:pPr algn="ctr"/>
            <a:r>
              <a:rPr lang="it-IT" b="1" dirty="0" smtClean="0">
                <a:solidFill>
                  <a:srgbClr val="C00000"/>
                </a:solidFill>
              </a:rPr>
              <a:t>Torino </a:t>
            </a:r>
            <a:r>
              <a:rPr lang="it-IT" b="1" dirty="0">
                <a:solidFill>
                  <a:srgbClr val="C00000"/>
                </a:solidFill>
              </a:rPr>
              <a:t>resta </a:t>
            </a:r>
            <a:r>
              <a:rPr lang="it-IT" b="1" dirty="0" smtClean="0">
                <a:solidFill>
                  <a:srgbClr val="C00000"/>
                </a:solidFill>
              </a:rPr>
              <a:t>caratterizzata </a:t>
            </a:r>
            <a:r>
              <a:rPr lang="it-IT" b="1" dirty="0">
                <a:solidFill>
                  <a:srgbClr val="C00000"/>
                </a:solidFill>
              </a:rPr>
              <a:t>da una quota bassa (in Italia, ma ancor più in Europa) di laureati in rapporto alla </a:t>
            </a:r>
            <a:r>
              <a:rPr lang="it-IT" b="1" dirty="0" smtClean="0">
                <a:solidFill>
                  <a:srgbClr val="C00000"/>
                </a:solidFill>
              </a:rPr>
              <a:t>popolazione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19450" y="6551802"/>
            <a:ext cx="2802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Fonte: rapporto Rota 2014, Centro Einaudi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2965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situazione economica torinese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805815" y="1810886"/>
            <a:ext cx="1058790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La crisi economica internazionale </a:t>
            </a:r>
            <a:r>
              <a:rPr lang="it-IT" sz="2000" dirty="0" smtClean="0"/>
              <a:t>ha ancora effetti negativi: </a:t>
            </a:r>
            <a:r>
              <a:rPr lang="it-IT" sz="2000" dirty="0"/>
              <a:t>nel </a:t>
            </a:r>
            <a:r>
              <a:rPr lang="it-IT" sz="2000" dirty="0" smtClean="0"/>
              <a:t>2013 cessate </a:t>
            </a:r>
            <a:r>
              <a:rPr lang="it-IT" sz="2000" dirty="0"/>
              <a:t>più imprese di quante </a:t>
            </a:r>
            <a:r>
              <a:rPr lang="it-IT" sz="2000" dirty="0" smtClean="0"/>
              <a:t>ne sono </a:t>
            </a:r>
            <a:r>
              <a:rPr lang="it-IT" sz="2000" dirty="0"/>
              <a:t>state avviate e il potenziale produttivo continua ad essere </a:t>
            </a:r>
            <a:r>
              <a:rPr lang="it-IT" sz="2000" dirty="0" smtClean="0"/>
              <a:t>inferiore ai </a:t>
            </a:r>
            <a:r>
              <a:rPr lang="it-IT" sz="2000" dirty="0"/>
              <a:t>livelli pre-crisi. </a:t>
            </a:r>
            <a:r>
              <a:rPr lang="it-IT" sz="2000" dirty="0" smtClean="0"/>
              <a:t>Segnali positivi: </a:t>
            </a:r>
            <a:r>
              <a:rPr lang="it-IT" sz="2000" b="1" dirty="0"/>
              <a:t>la contrazione dei fallimenti dopo il picco del 2012 </a:t>
            </a:r>
            <a:r>
              <a:rPr lang="it-IT" sz="2000" dirty="0"/>
              <a:t>e la parziale </a:t>
            </a:r>
            <a:r>
              <a:rPr lang="it-IT" sz="2000" b="1" dirty="0"/>
              <a:t>ripresa del ciclo di produzione industriale</a:t>
            </a:r>
            <a:r>
              <a:rPr lang="it-IT" sz="2000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Torino </a:t>
            </a:r>
            <a:r>
              <a:rPr lang="it-IT" sz="2000" dirty="0"/>
              <a:t>è</a:t>
            </a:r>
            <a:r>
              <a:rPr lang="it-IT" sz="2000" dirty="0" smtClean="0"/>
              <a:t> </a:t>
            </a:r>
            <a:r>
              <a:rPr lang="it-IT" sz="2000" dirty="0"/>
              <a:t>la seconda provincia metropolitana per livelli di </a:t>
            </a:r>
            <a:r>
              <a:rPr lang="it-IT" sz="2000" dirty="0" smtClean="0"/>
              <a:t>esportazione (dopo Milano), trainata </a:t>
            </a:r>
            <a:r>
              <a:rPr lang="it-IT" sz="2000" dirty="0" err="1" smtClean="0"/>
              <a:t>dall'automotive</a:t>
            </a:r>
            <a:r>
              <a:rPr lang="it-IT" sz="2000" dirty="0" smtClean="0"/>
              <a:t>. Prevalgono le esportazioni verso </a:t>
            </a:r>
            <a:r>
              <a:rPr lang="it-IT" sz="2000" dirty="0"/>
              <a:t>il mercato europeo, </a:t>
            </a:r>
            <a:r>
              <a:rPr lang="it-IT" sz="2000" dirty="0" smtClean="0"/>
              <a:t>ma crescono quelle </a:t>
            </a:r>
            <a:r>
              <a:rPr lang="it-IT" sz="2000" dirty="0"/>
              <a:t>verso </a:t>
            </a:r>
            <a:r>
              <a:rPr lang="it-IT" sz="2000" dirty="0" smtClean="0"/>
              <a:t>USA</a:t>
            </a:r>
            <a:r>
              <a:rPr lang="it-IT" sz="2000" dirty="0"/>
              <a:t>, Brasile e Cina. </a:t>
            </a:r>
            <a:endParaRPr lang="it-IT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</p:txBody>
      </p:sp>
      <p:sp>
        <p:nvSpPr>
          <p:cNvPr id="5" name="Rettangolo 4"/>
          <p:cNvSpPr/>
          <p:nvPr/>
        </p:nvSpPr>
        <p:spPr>
          <a:xfrm>
            <a:off x="7711442" y="4540141"/>
            <a:ext cx="3682274" cy="203132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it-IT" b="1" dirty="0" smtClean="0"/>
              <a:t> DEBOLEZZE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livello </a:t>
            </a:r>
            <a:r>
              <a:rPr lang="it-IT" b="1" dirty="0"/>
              <a:t>di qualificazione della popolazione inferiore ad altre metropoli </a:t>
            </a:r>
            <a:r>
              <a:rPr lang="it-IT" b="1" dirty="0" smtClean="0"/>
              <a:t>straniere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aeroporto </a:t>
            </a:r>
            <a:r>
              <a:rPr lang="it-IT" b="1" dirty="0"/>
              <a:t>e </a:t>
            </a:r>
            <a:r>
              <a:rPr lang="it-IT" b="1" dirty="0" smtClean="0"/>
              <a:t>sistema </a:t>
            </a:r>
            <a:r>
              <a:rPr lang="it-IT" b="1" dirty="0"/>
              <a:t>di poli logistici deboli e </a:t>
            </a:r>
            <a:r>
              <a:rPr lang="it-IT" b="1" dirty="0" smtClean="0"/>
              <a:t>marginali</a:t>
            </a:r>
          </a:p>
        </p:txBody>
      </p:sp>
      <p:sp>
        <p:nvSpPr>
          <p:cNvPr id="6" name="Rettangolo 5"/>
          <p:cNvSpPr/>
          <p:nvPr/>
        </p:nvSpPr>
        <p:spPr>
          <a:xfrm>
            <a:off x="1040671" y="4546459"/>
            <a:ext cx="6670770" cy="203132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it-IT" b="1" dirty="0" smtClean="0"/>
              <a:t>FORZE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centri </a:t>
            </a:r>
            <a:r>
              <a:rPr lang="it-IT" b="1" dirty="0"/>
              <a:t>di </a:t>
            </a:r>
            <a:r>
              <a:rPr lang="it-IT" b="1" dirty="0" smtClean="0"/>
              <a:t>ricerca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rete </a:t>
            </a:r>
            <a:r>
              <a:rPr lang="it-IT" b="1" dirty="0"/>
              <a:t>autostradale poco </a:t>
            </a:r>
            <a:r>
              <a:rPr lang="it-IT" b="1" dirty="0" smtClean="0"/>
              <a:t>congestionata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miglioramento collegamenti ferroviari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rete </a:t>
            </a:r>
            <a:r>
              <a:rPr lang="it-IT" b="1" dirty="0"/>
              <a:t>telematica adeguata </a:t>
            </a:r>
            <a:r>
              <a:rPr lang="it-IT" b="1" dirty="0" smtClean="0"/>
              <a:t>(ma livello </a:t>
            </a:r>
            <a:r>
              <a:rPr lang="it-IT" b="1" dirty="0"/>
              <a:t>inferiore a </a:t>
            </a:r>
            <a:r>
              <a:rPr lang="it-IT" b="1" dirty="0" smtClean="0"/>
              <a:t>paesi europei)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discreti livelli </a:t>
            </a:r>
            <a:r>
              <a:rPr lang="it-IT" b="1" dirty="0"/>
              <a:t>di efficienza della macchina pubblica </a:t>
            </a:r>
            <a:r>
              <a:rPr lang="it-IT" b="1" dirty="0" smtClean="0"/>
              <a:t>(rispetto </a:t>
            </a:r>
            <a:r>
              <a:rPr lang="it-IT" b="1" dirty="0"/>
              <a:t>agli standard italiani, </a:t>
            </a:r>
            <a:r>
              <a:rPr lang="it-IT" b="1" dirty="0" smtClean="0"/>
              <a:t>tra </a:t>
            </a:r>
            <a:r>
              <a:rPr lang="it-IT" b="1" dirty="0"/>
              <a:t>i più inefficienti dell'Unione </a:t>
            </a:r>
            <a:r>
              <a:rPr lang="it-IT" b="1" dirty="0" smtClean="0"/>
              <a:t>Europea)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19450" y="6551802"/>
            <a:ext cx="2802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Fonte: rapporto Rota 2014, Centro Einaudi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56463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664128" y="4355285"/>
            <a:ext cx="10922466" cy="57884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671119" y="3506598"/>
            <a:ext cx="10922466" cy="578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cultura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793941" y="1843485"/>
            <a:ext cx="109442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</a:t>
            </a:r>
            <a:r>
              <a:rPr lang="it-IT" dirty="0" smtClean="0"/>
              <a:t>alla </a:t>
            </a:r>
            <a:r>
              <a:rPr lang="it-IT" dirty="0"/>
              <a:t>metà degli anni '90 Torino e il Piemonte hanno </a:t>
            </a:r>
            <a:r>
              <a:rPr lang="it-IT" dirty="0" smtClean="0"/>
              <a:t>investito </a:t>
            </a:r>
            <a:r>
              <a:rPr lang="it-IT" dirty="0"/>
              <a:t>nel settore culturale </a:t>
            </a:r>
            <a:r>
              <a:rPr lang="it-IT" dirty="0" smtClean="0"/>
              <a:t>per una </a:t>
            </a:r>
            <a:r>
              <a:rPr lang="it-IT" dirty="0"/>
              <a:t>nuova immagine della città e del territorio e </a:t>
            </a:r>
            <a:r>
              <a:rPr lang="it-IT" dirty="0" smtClean="0"/>
              <a:t>per </a:t>
            </a:r>
            <a:r>
              <a:rPr lang="it-IT" dirty="0"/>
              <a:t>promuovere una nuova visione per il </a:t>
            </a:r>
            <a:r>
              <a:rPr lang="it-IT" dirty="0" smtClean="0"/>
              <a:t>futuro</a:t>
            </a:r>
          </a:p>
          <a:p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Risultati </a:t>
            </a:r>
            <a:r>
              <a:rPr lang="it-IT" dirty="0"/>
              <a:t>sorretti ed ottenuti grazie </a:t>
            </a:r>
            <a:r>
              <a:rPr lang="it-IT" dirty="0" smtClean="0"/>
              <a:t>a investimenti dei </a:t>
            </a:r>
            <a:r>
              <a:rPr lang="it-IT" b="1" dirty="0"/>
              <a:t>Comuni</a:t>
            </a:r>
            <a:r>
              <a:rPr lang="it-IT" dirty="0" smtClean="0"/>
              <a:t>, delle </a:t>
            </a:r>
            <a:r>
              <a:rPr lang="it-IT" dirty="0"/>
              <a:t>principali </a:t>
            </a:r>
            <a:r>
              <a:rPr lang="it-IT" b="1" dirty="0"/>
              <a:t>fondazioni</a:t>
            </a:r>
            <a:r>
              <a:rPr lang="it-IT" dirty="0"/>
              <a:t> di origine bancaria, </a:t>
            </a:r>
            <a:r>
              <a:rPr lang="it-IT" dirty="0" smtClean="0"/>
              <a:t>della </a:t>
            </a:r>
            <a:r>
              <a:rPr lang="it-IT" b="1" dirty="0"/>
              <a:t>Regione</a:t>
            </a:r>
            <a:r>
              <a:rPr lang="it-IT" dirty="0"/>
              <a:t>, </a:t>
            </a:r>
            <a:r>
              <a:rPr lang="it-IT" dirty="0" smtClean="0"/>
              <a:t>dello </a:t>
            </a:r>
            <a:r>
              <a:rPr lang="it-IT" b="1" dirty="0"/>
              <a:t>Stato</a:t>
            </a:r>
            <a:r>
              <a:rPr lang="it-IT" dirty="0"/>
              <a:t> e </a:t>
            </a:r>
            <a:r>
              <a:rPr lang="it-IT" dirty="0" smtClean="0"/>
              <a:t>della </a:t>
            </a:r>
            <a:r>
              <a:rPr lang="it-IT" b="1" dirty="0" smtClean="0"/>
              <a:t>Provincia</a:t>
            </a:r>
            <a:r>
              <a:rPr lang="it-IT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algn="ctr"/>
            <a:r>
              <a:rPr lang="it-IT" b="1" dirty="0" smtClean="0"/>
              <a:t>Nel 2012 </a:t>
            </a:r>
            <a:r>
              <a:rPr lang="it-IT" b="1" dirty="0"/>
              <a:t>i finanziamenti </a:t>
            </a:r>
            <a:r>
              <a:rPr lang="it-IT" b="1" dirty="0" smtClean="0"/>
              <a:t>alla </a:t>
            </a:r>
            <a:r>
              <a:rPr lang="it-IT" b="1" dirty="0"/>
              <a:t>cultura </a:t>
            </a:r>
            <a:r>
              <a:rPr lang="it-IT" b="1" dirty="0" smtClean="0"/>
              <a:t>torinese </a:t>
            </a:r>
            <a:r>
              <a:rPr lang="it-IT" b="1" dirty="0"/>
              <a:t>sono diminuiti: </a:t>
            </a:r>
            <a:r>
              <a:rPr lang="it-IT" b="1" dirty="0" smtClean="0"/>
              <a:t>-40</a:t>
            </a:r>
            <a:r>
              <a:rPr lang="it-IT" b="1" dirty="0"/>
              <a:t>% rispetto al 2011 la spesa dei Comuni </a:t>
            </a:r>
            <a:r>
              <a:rPr lang="it-IT" b="1" dirty="0" smtClean="0"/>
              <a:t>(da </a:t>
            </a:r>
            <a:r>
              <a:rPr lang="it-IT" b="1" dirty="0"/>
              <a:t>oltre 120 milioni di euro a meno di 72 </a:t>
            </a:r>
            <a:r>
              <a:rPr lang="it-IT" b="1" dirty="0" smtClean="0"/>
              <a:t>milioni)</a:t>
            </a:r>
          </a:p>
          <a:p>
            <a:r>
              <a:rPr lang="it-IT" dirty="0" smtClean="0"/>
              <a:t> </a:t>
            </a:r>
            <a:endParaRPr lang="it-IT" dirty="0"/>
          </a:p>
          <a:p>
            <a:pPr algn="ctr"/>
            <a:r>
              <a:rPr lang="it-IT" dirty="0"/>
              <a:t>I</a:t>
            </a:r>
            <a:r>
              <a:rPr lang="it-IT" dirty="0" smtClean="0"/>
              <a:t> </a:t>
            </a:r>
            <a:r>
              <a:rPr lang="it-IT" dirty="0"/>
              <a:t>beni culturali (musei, mostre, monumenti, patrimonio diffuso), </a:t>
            </a:r>
            <a:r>
              <a:rPr lang="it-IT" dirty="0" smtClean="0"/>
              <a:t>cresciuti negli </a:t>
            </a:r>
            <a:r>
              <a:rPr lang="it-IT" dirty="0"/>
              <a:t>ultimi </a:t>
            </a:r>
            <a:r>
              <a:rPr lang="it-IT" dirty="0" smtClean="0"/>
              <a:t>20 anni, </a:t>
            </a:r>
            <a:r>
              <a:rPr lang="it-IT" dirty="0"/>
              <a:t>nel 2012 </a:t>
            </a:r>
            <a:r>
              <a:rPr lang="it-IT" dirty="0" smtClean="0"/>
              <a:t>hanno registrato una diminuzione </a:t>
            </a:r>
            <a:r>
              <a:rPr lang="it-IT" dirty="0"/>
              <a:t>del 24% rispetto </a:t>
            </a:r>
            <a:r>
              <a:rPr lang="it-IT" dirty="0" smtClean="0"/>
              <a:t>al 2011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La </a:t>
            </a:r>
            <a:r>
              <a:rPr lang="it-IT" dirty="0"/>
              <a:t>Reggia di Venaria Reale </a:t>
            </a:r>
            <a:r>
              <a:rPr lang="it-IT" dirty="0" smtClean="0"/>
              <a:t>è il 1°bene </a:t>
            </a:r>
            <a:r>
              <a:rPr lang="it-IT" dirty="0"/>
              <a:t>culturale visitato in </a:t>
            </a:r>
            <a:r>
              <a:rPr lang="it-IT" dirty="0" smtClean="0"/>
              <a:t>Piemonte, al 7° </a:t>
            </a:r>
            <a:r>
              <a:rPr lang="it-IT" dirty="0"/>
              <a:t>posto fra i </a:t>
            </a:r>
            <a:r>
              <a:rPr lang="it-IT" dirty="0" smtClean="0"/>
              <a:t>30 </a:t>
            </a:r>
            <a:r>
              <a:rPr lang="it-IT" dirty="0"/>
              <a:t>musei statali più visitati </a:t>
            </a:r>
            <a:r>
              <a:rPr lang="it-IT" dirty="0" smtClean="0"/>
              <a:t>d'Italia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Marginale sistema fieristico </a:t>
            </a:r>
            <a:r>
              <a:rPr lang="it-IT" dirty="0"/>
              <a:t>nel panorama nazionale, dominato dal polo di </a:t>
            </a:r>
            <a:r>
              <a:rPr lang="it-IT" dirty="0" smtClean="0"/>
              <a:t>Rho-Milano, seguito da </a:t>
            </a:r>
            <a:r>
              <a:rPr lang="it-IT" dirty="0"/>
              <a:t>Bologna, Rimini, Firenze e </a:t>
            </a:r>
            <a:r>
              <a:rPr lang="it-IT" dirty="0" smtClean="0"/>
              <a:t>Verona. </a:t>
            </a:r>
            <a:r>
              <a:rPr lang="it-IT" dirty="0"/>
              <a:t>L'unico salone internazionale </a:t>
            </a:r>
            <a:r>
              <a:rPr lang="it-IT" dirty="0" smtClean="0"/>
              <a:t>resta </a:t>
            </a:r>
            <a:r>
              <a:rPr lang="it-IT" dirty="0"/>
              <a:t>la Fiera del </a:t>
            </a:r>
            <a:r>
              <a:rPr lang="it-IT" dirty="0" smtClean="0"/>
              <a:t>Libro, </a:t>
            </a:r>
            <a:r>
              <a:rPr lang="it-IT" dirty="0"/>
              <a:t>con circa 330.000 presenze nel 2012.</a:t>
            </a:r>
            <a:endParaRPr lang="it-IT" dirty="0">
              <a:effectLst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19450" y="6551802"/>
            <a:ext cx="2802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Fonte: rapporto Rota 2014, Centro Einaudi</a:t>
            </a:r>
            <a:endParaRPr lang="it-IT" sz="1200" dirty="0"/>
          </a:p>
        </p:txBody>
      </p:sp>
      <p:sp>
        <p:nvSpPr>
          <p:cNvPr id="6" name="Freccia in giù 5"/>
          <p:cNvSpPr/>
          <p:nvPr/>
        </p:nvSpPr>
        <p:spPr>
          <a:xfrm>
            <a:off x="5318620" y="4114934"/>
            <a:ext cx="1442906" cy="209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314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Prospettive torinesi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024128" y="2084832"/>
            <a:ext cx="871994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«Gli </a:t>
            </a:r>
            <a:r>
              <a:rPr lang="it-IT" sz="2000" dirty="0"/>
              <a:t>anni della crisi hanno cambiato la città nel profondo, accentuando polarizzazioni geografiche, sociali, di capacità competitiva. Una pagina è stata definitivamente voltata, e la città del futuro sarà radicalmente diversa da quella del secondo Novecento. </a:t>
            </a:r>
            <a:r>
              <a:rPr lang="it-IT" sz="2000" b="1" u="sng" dirty="0"/>
              <a:t>Torino ha bisogno soprattutto di cambiare, in risposta a un mondo che è cambiato. </a:t>
            </a:r>
            <a:r>
              <a:rPr lang="it-IT" sz="2000" dirty="0"/>
              <a:t>La fiducia è innanzitutto questa: la convinzione che la città e le sue </a:t>
            </a:r>
            <a:r>
              <a:rPr lang="it-IT" sz="2000" b="1" dirty="0"/>
              <a:t>classi dirigenti sappiano innovare in risposta a sfide nuove, individuando alcuni grandi progetti capaci di riqualificare la spesa pubblica e innescare al contempo investimenti privati, per ridare fiato a un orizzonte credibile alla crescita economica</a:t>
            </a:r>
            <a:r>
              <a:rPr lang="it-IT" sz="2000" dirty="0" smtClean="0"/>
              <a:t>.» </a:t>
            </a:r>
          </a:p>
          <a:p>
            <a:endParaRPr lang="it-IT" sz="2000" dirty="0"/>
          </a:p>
          <a:p>
            <a:r>
              <a:rPr lang="it-IT" sz="2000" dirty="0" smtClean="0"/>
              <a:t>RAPPORTO ROTA 2014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32684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449" y="3369127"/>
            <a:ext cx="2466975" cy="184785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 Milano a Torino. partenza al contrario 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775" y="1752596"/>
            <a:ext cx="2816398" cy="2019304"/>
          </a:xfrm>
        </p:spPr>
      </p:pic>
      <p:sp>
        <p:nvSpPr>
          <p:cNvPr id="3" name="CasellaDiTesto 2"/>
          <p:cNvSpPr txBox="1"/>
          <p:nvPr/>
        </p:nvSpPr>
        <p:spPr>
          <a:xfrm>
            <a:off x="856488" y="5472121"/>
            <a:ext cx="11000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Dalla banca americana Citigroup alla «nave scuola» Fiat:  approccio con il mondo del lavoro e sviluppo delle competenze</a:t>
            </a:r>
            <a:endParaRPr lang="it-IT" sz="32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683" y="1802848"/>
            <a:ext cx="2716762" cy="1530564"/>
          </a:xfrm>
          <a:prstGeom prst="rect">
            <a:avLst/>
          </a:prstGeom>
        </p:spPr>
      </p:pic>
      <p:sp>
        <p:nvSpPr>
          <p:cNvPr id="6" name="Freccia a destra 5"/>
          <p:cNvSpPr/>
          <p:nvPr/>
        </p:nvSpPr>
        <p:spPr>
          <a:xfrm>
            <a:off x="4637408" y="2671763"/>
            <a:ext cx="1300162" cy="1100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3214" y="3800476"/>
            <a:ext cx="1351854" cy="135185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6113" y="1733072"/>
            <a:ext cx="2884935" cy="351962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1325" y="3814764"/>
            <a:ext cx="1337566" cy="133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3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826" y="2829271"/>
            <a:ext cx="2733675" cy="16764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Bologna e </a:t>
            </a:r>
            <a:r>
              <a:rPr lang="it-IT" dirty="0" err="1" smtClean="0"/>
              <a:t>nike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" y="2235665"/>
            <a:ext cx="3874256" cy="2414589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658" y="2260832"/>
            <a:ext cx="3628481" cy="241458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024128" y="5334000"/>
            <a:ext cx="10101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Una bella opportunità: multinazionale americana, AD inglese e la scoperta del cambio automatico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425398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Trieste e </a:t>
            </a:r>
            <a:r>
              <a:rPr lang="it-IT" dirty="0" err="1" smtClean="0"/>
              <a:t>illycaffe</a:t>
            </a:r>
            <a:r>
              <a:rPr lang="it-IT" dirty="0" smtClean="0"/>
              <a:t>’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65" y="2954245"/>
            <a:ext cx="5185482" cy="2228848"/>
          </a:xfrm>
        </p:spPr>
      </p:pic>
      <p:sp>
        <p:nvSpPr>
          <p:cNvPr id="6" name="CasellaDiTesto 5"/>
          <p:cNvSpPr txBox="1"/>
          <p:nvPr/>
        </p:nvSpPr>
        <p:spPr>
          <a:xfrm>
            <a:off x="1024128" y="5233037"/>
            <a:ext cx="10101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Via col vento: dalla mancanza di prospettive torinesi alla bora. L’Italia non è divisa in 2 … ma in 4</a:t>
            </a:r>
            <a:endParaRPr lang="it-IT" sz="3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961" y="3811494"/>
            <a:ext cx="1438275" cy="142875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1047" y="1630608"/>
            <a:ext cx="6142379" cy="216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3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Back to the future 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42" y="2074835"/>
            <a:ext cx="3300426" cy="2366343"/>
          </a:xfrm>
        </p:spPr>
      </p:pic>
      <p:pic>
        <p:nvPicPr>
          <p:cNvPr id="6" name="Segnaposto contenut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76" y="2068680"/>
            <a:ext cx="5451412" cy="2343151"/>
          </a:xfrm>
          <a:prstGeom prst="rect">
            <a:avLst/>
          </a:prstGeom>
        </p:spPr>
      </p:pic>
      <p:sp>
        <p:nvSpPr>
          <p:cNvPr id="7" name="Freccia a destra 6"/>
          <p:cNvSpPr/>
          <p:nvPr/>
        </p:nvSpPr>
        <p:spPr>
          <a:xfrm>
            <a:off x="6509858" y="2657473"/>
            <a:ext cx="730498" cy="1300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Picture 9" descr="C:\Users\AORTOL~1\AppData\Local\Temp\notes936E01\logo finale genn 2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4150" y="1059759"/>
            <a:ext cx="4758266" cy="643348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752662" y="5218749"/>
            <a:ext cx="10101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Nuovamente a casa. Grazie all’alta velocità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8358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Piemonte e il </a:t>
            </a:r>
            <a:r>
              <a:rPr lang="it-IT" dirty="0" err="1" smtClean="0"/>
              <a:t>pil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2752" y="1719582"/>
            <a:ext cx="9239326" cy="4780032"/>
          </a:xfrm>
          <a:prstGeom prst="rect">
            <a:avLst/>
          </a:prstGeom>
        </p:spPr>
      </p:pic>
      <p:sp>
        <p:nvSpPr>
          <p:cNvPr id="5" name="Ovale 4"/>
          <p:cNvSpPr/>
          <p:nvPr/>
        </p:nvSpPr>
        <p:spPr>
          <a:xfrm>
            <a:off x="3990052" y="4759059"/>
            <a:ext cx="335280" cy="640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8761132" y="3348842"/>
            <a:ext cx="441960" cy="18397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419450" y="6551802"/>
            <a:ext cx="2802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Fonte: rapporto Rota 2014, Centro Einaudi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80584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Piemonte e il </a:t>
            </a:r>
            <a:r>
              <a:rPr lang="it-IT" dirty="0" err="1" smtClean="0"/>
              <a:t>pil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4124" y="1705966"/>
            <a:ext cx="9180073" cy="504058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19450" y="6551802"/>
            <a:ext cx="2802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Fonte: rapporto Rota 2014, Centro Einaudi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61260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4128" y="529137"/>
            <a:ext cx="9720072" cy="1499616"/>
          </a:xfrm>
        </p:spPr>
        <p:txBody>
          <a:bodyPr/>
          <a:lstStyle/>
          <a:p>
            <a:r>
              <a:rPr lang="it-IT" dirty="0" smtClean="0"/>
              <a:t> della capacità produttiva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024128" y="2253675"/>
            <a:ext cx="29839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Un </a:t>
            </a:r>
            <a:r>
              <a:rPr lang="it-IT" dirty="0"/>
              <a:t>indicatore della crisi in cui versano le imprese torinesi </a:t>
            </a:r>
            <a:r>
              <a:rPr lang="it-IT" dirty="0" smtClean="0"/>
              <a:t>è il </a:t>
            </a:r>
            <a:r>
              <a:rPr lang="it-IT" b="1" dirty="0"/>
              <a:t>tasso di utilizzo degli impianti</a:t>
            </a:r>
            <a:r>
              <a:rPr lang="it-IT" b="1" dirty="0" smtClean="0"/>
              <a:t>:</a:t>
            </a:r>
          </a:p>
          <a:p>
            <a:r>
              <a:rPr lang="it-IT" b="1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minimo del 55,5</a:t>
            </a:r>
            <a:r>
              <a:rPr lang="it-IT" dirty="0"/>
              <a:t>% nel </a:t>
            </a:r>
            <a:r>
              <a:rPr lang="it-IT" dirty="0" smtClean="0"/>
              <a:t>2009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incrementato </a:t>
            </a:r>
            <a:r>
              <a:rPr lang="it-IT" dirty="0"/>
              <a:t>al 70,8% nel </a:t>
            </a:r>
            <a:r>
              <a:rPr lang="it-IT" dirty="0" smtClean="0"/>
              <a:t>2011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dall’inizio del </a:t>
            </a:r>
            <a:r>
              <a:rPr lang="it-IT" dirty="0"/>
              <a:t>2012 </a:t>
            </a:r>
            <a:r>
              <a:rPr lang="it-IT" dirty="0" smtClean="0"/>
              <a:t>nuovamente </a:t>
            </a:r>
            <a:r>
              <a:rPr lang="it-IT" dirty="0"/>
              <a:t>in calo costante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428" y="1822675"/>
            <a:ext cx="7386837" cy="4541838"/>
          </a:xfrm>
          <a:prstGeom prst="rect">
            <a:avLst/>
          </a:prstGeom>
        </p:spPr>
      </p:pic>
      <p:sp>
        <p:nvSpPr>
          <p:cNvPr id="5" name="Ovale 4"/>
          <p:cNvSpPr/>
          <p:nvPr/>
        </p:nvSpPr>
        <p:spPr>
          <a:xfrm>
            <a:off x="10009824" y="3398001"/>
            <a:ext cx="441960" cy="9758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10710864" y="3398001"/>
            <a:ext cx="441960" cy="9758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19450" y="6551802"/>
            <a:ext cx="2802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Fonte: rapporto Rota 2014, Centro Einaudi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79481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Verde gia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ntegrale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825</TotalTime>
  <Words>1650</Words>
  <Application>Microsoft Office PowerPoint</Application>
  <PresentationFormat>Personalizzato</PresentationFormat>
  <Paragraphs>163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Integrale</vt:lpstr>
      <vt:lpstr>Classe ‘72. Percorso di una torinese</vt:lpstr>
      <vt:lpstr>Il mio percorso nel Nord Italia</vt:lpstr>
      <vt:lpstr>Da Milano a Torino. partenza al contrario </vt:lpstr>
      <vt:lpstr>Bologna e nike</vt:lpstr>
      <vt:lpstr>Trieste e illycaffe’</vt:lpstr>
      <vt:lpstr>Back to the future </vt:lpstr>
      <vt:lpstr>Il Piemonte e il pil</vt:lpstr>
      <vt:lpstr>Il Piemonte e il pil </vt:lpstr>
      <vt:lpstr> della capacità produttiva</vt:lpstr>
      <vt:lpstr>La vitalita’ imprenditoriale</vt:lpstr>
      <vt:lpstr>La Mobilità torinese</vt:lpstr>
      <vt:lpstr>Andamento costruzioni in Italia</vt:lpstr>
      <vt:lpstr>Valori immobiliari cittadini. curiosità</vt:lpstr>
      <vt:lpstr>Il mercato immobiliare torinese</vt:lpstr>
      <vt:lpstr>SituZIONE DEMOGRAFICA torinese</vt:lpstr>
      <vt:lpstr>Il tessuto sociale: declino redditi e patrimonio</vt:lpstr>
      <vt:lpstr>Il tessuto sociale: consumi</vt:lpstr>
      <vt:lpstr>Situazione occupazionale in peggioramento</vt:lpstr>
      <vt:lpstr>Non è una citta per giovani, ma neanche per vecchi </vt:lpstr>
      <vt:lpstr>L’istruzione torinese</vt:lpstr>
      <vt:lpstr>La situazione economica torinese</vt:lpstr>
      <vt:lpstr>La cultura</vt:lpstr>
      <vt:lpstr>Prospettive torinesi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Percorso  (ancora in evoluzione)  di una torinese</dc:title>
  <dc:creator>Barbara D'Andrea</dc:creator>
  <cp:lastModifiedBy>claudia.vassallo</cp:lastModifiedBy>
  <cp:revision>65</cp:revision>
  <cp:lastPrinted>2015-04-13T14:45:06Z</cp:lastPrinted>
  <dcterms:created xsi:type="dcterms:W3CDTF">2015-04-06T12:16:20Z</dcterms:created>
  <dcterms:modified xsi:type="dcterms:W3CDTF">2015-04-13T14:47:50Z</dcterms:modified>
</cp:coreProperties>
</file>