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655" r:id="rId2"/>
    <p:sldId id="893" r:id="rId3"/>
    <p:sldId id="895" r:id="rId4"/>
    <p:sldId id="896" r:id="rId5"/>
    <p:sldId id="894" r:id="rId6"/>
    <p:sldId id="897" r:id="rId7"/>
    <p:sldId id="898" r:id="rId8"/>
    <p:sldId id="899" r:id="rId9"/>
    <p:sldId id="761" r:id="rId10"/>
    <p:sldId id="892" r:id="rId11"/>
    <p:sldId id="891" r:id="rId12"/>
    <p:sldId id="901" r:id="rId13"/>
    <p:sldId id="902" r:id="rId14"/>
    <p:sldId id="900" r:id="rId15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FF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CCFF"/>
    <a:srgbClr val="99CCFF"/>
    <a:srgbClr val="C8F5FE"/>
    <a:srgbClr val="CC0000"/>
    <a:srgbClr val="FFCC99"/>
    <a:srgbClr val="FF9933"/>
    <a:srgbClr val="EAA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4660" autoAdjust="0"/>
  </p:normalViewPr>
  <p:slideViewPr>
    <p:cSldViewPr>
      <p:cViewPr varScale="1">
        <p:scale>
          <a:sx n="81" d="100"/>
          <a:sy n="81" d="100"/>
        </p:scale>
        <p:origin x="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09A6DE-B57D-488C-8BDF-193F167204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450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5" rIns="92108" bIns="4605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D494FF-26DE-4548-8968-755CB71077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142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B1EC1-A6F2-418C-87E1-16E7F3993B5C}" type="slidenum">
              <a:rPr lang="it-IT" smtClean="0"/>
              <a:pPr/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1959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93654-FDEF-4B6A-A99C-BC7947E602D5}" type="slidenum">
              <a:rPr lang="it-IT" smtClean="0"/>
              <a:pPr>
                <a:defRPr/>
              </a:pPr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490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93654-FDEF-4B6A-A99C-BC7947E602D5}" type="slidenum">
              <a:rPr lang="it-IT" smtClean="0"/>
              <a:pPr>
                <a:defRPr/>
              </a:pPr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5216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B301A-D1B7-4DA7-A853-E874A7FF91D3}" type="slidenum">
              <a:rPr lang="it-IT" smtClean="0"/>
              <a:pPr/>
              <a:t>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918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B301A-D1B7-4DA7-A853-E874A7FF91D3}" type="slidenum">
              <a:rPr lang="it-IT" smtClean="0"/>
              <a:pPr/>
              <a:t>10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1518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BANNER_Presentazio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40EE-712A-43E0-99B9-B4EBA0431989}" type="slidenum">
              <a:rPr lang="it-IT"/>
              <a:pPr>
                <a:defRPr/>
              </a:pPr>
              <a:t>‹#›</a:t>
            </a:fld>
            <a:r>
              <a:rPr lang="it-IT"/>
              <a:t> di 53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9638" y="6640513"/>
            <a:ext cx="900112" cy="217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CF326E-89E7-488F-9ED0-3094A221991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8" name="Text Box 14"/>
          <p:cNvSpPr txBox="1">
            <a:spLocks noChangeArrowheads="1"/>
          </p:cNvSpPr>
          <p:nvPr/>
        </p:nvSpPr>
        <p:spPr bwMode="auto">
          <a:xfrm>
            <a:off x="3132138" y="50800"/>
            <a:ext cx="60118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it-IT" sz="3600" b="1">
              <a:solidFill>
                <a:schemeClr val="bg1"/>
              </a:solidFill>
            </a:endParaRPr>
          </a:p>
        </p:txBody>
      </p:sp>
      <p:sp>
        <p:nvSpPr>
          <p:cNvPr id="513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640513"/>
            <a:ext cx="9001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 b="1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0F1DF8-712E-4D19-BCEB-4A998AD4A466}" type="slidenum">
              <a:rPr lang="it-IT"/>
              <a:pPr>
                <a:defRPr/>
              </a:pPr>
              <a:t>‹#›</a:t>
            </a:fld>
            <a:r>
              <a:rPr lang="it-IT"/>
              <a:t> di 53</a:t>
            </a:r>
          </a:p>
        </p:txBody>
      </p:sp>
      <p:pic>
        <p:nvPicPr>
          <p:cNvPr id="1028" name="Immagine 8" descr="BANNER_Presentazion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Segnaposto testo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77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jpeg"/><Relationship Id="rId47" Type="http://schemas.openxmlformats.org/officeDocument/2006/relationships/image" Target="../media/image69.png"/><Relationship Id="rId50" Type="http://schemas.openxmlformats.org/officeDocument/2006/relationships/image" Target="../media/image72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jpeg"/><Relationship Id="rId33" Type="http://schemas.openxmlformats.org/officeDocument/2006/relationships/image" Target="../media/image55.png"/><Relationship Id="rId38" Type="http://schemas.openxmlformats.org/officeDocument/2006/relationships/image" Target="../media/image60.jpeg"/><Relationship Id="rId46" Type="http://schemas.openxmlformats.org/officeDocument/2006/relationships/image" Target="../media/image68.pn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jpeg"/><Relationship Id="rId40" Type="http://schemas.openxmlformats.org/officeDocument/2006/relationships/image" Target="../media/image62.png"/><Relationship Id="rId45" Type="http://schemas.openxmlformats.org/officeDocument/2006/relationships/image" Target="../media/image67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jpeg"/><Relationship Id="rId49" Type="http://schemas.openxmlformats.org/officeDocument/2006/relationships/image" Target="../media/image71.jpe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Relationship Id="rId27" Type="http://schemas.openxmlformats.org/officeDocument/2006/relationships/image" Target="../media/image49.jpeg"/><Relationship Id="rId30" Type="http://schemas.openxmlformats.org/officeDocument/2006/relationships/image" Target="../media/image52.jpeg"/><Relationship Id="rId35" Type="http://schemas.openxmlformats.org/officeDocument/2006/relationships/image" Target="../media/image57.png"/><Relationship Id="rId43" Type="http://schemas.openxmlformats.org/officeDocument/2006/relationships/image" Target="../media/image65.jpeg"/><Relationship Id="rId48" Type="http://schemas.openxmlformats.org/officeDocument/2006/relationships/image" Target="../media/image70.png"/><Relationship Id="rId8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0"/>
            <a:ext cx="9144000" cy="16430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3" name="CasellaDiTesto 5"/>
          <p:cNvSpPr txBox="1">
            <a:spLocks noChangeArrowheads="1"/>
          </p:cNvSpPr>
          <p:nvPr/>
        </p:nvSpPr>
        <p:spPr bwMode="auto">
          <a:xfrm>
            <a:off x="29226" y="5531329"/>
            <a:ext cx="8647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it-IT" sz="2800" b="1" dirty="0" smtClean="0">
                <a:solidFill>
                  <a:srgbClr val="FFC000"/>
                </a:solidFill>
              </a:rPr>
              <a:t>TORINO, CITTÀ DI INNOVAZIONE E STARTUP?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it-IT" dirty="0" smtClean="0">
                <a:solidFill>
                  <a:srgbClr val="FFC000"/>
                </a:solidFill>
              </a:rPr>
              <a:t>28 </a:t>
            </a:r>
            <a:r>
              <a:rPr lang="it-IT" dirty="0" smtClean="0">
                <a:solidFill>
                  <a:srgbClr val="FFC000"/>
                </a:solidFill>
              </a:rPr>
              <a:t>settembre 2015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Picture 7" descr="I3P logo-vide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9484"/>
            <a:ext cx="7500990" cy="4785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Marco PC\AppData\Local\Microsoft\Windows\Temporary Internet Files\Content.Outlook\YUQ8BKYP\question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6799"/>
            <a:ext cx="1636870" cy="14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16238" y="-71438"/>
            <a:ext cx="6227762" cy="708026"/>
          </a:xfrm>
          <a:prstGeom prst="rect">
            <a:avLst/>
          </a:prstGeom>
          <a:noFill/>
          <a:ln w="15875"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sz="4000" b="1" dirty="0" smtClean="0">
                <a:solidFill>
                  <a:srgbClr val="FFC000"/>
                </a:solidFill>
              </a:rPr>
              <a:t>L’esperienza di I3P</a:t>
            </a:r>
            <a:endParaRPr lang="it-IT" sz="4000" b="1" dirty="0" smtClean="0">
              <a:solidFill>
                <a:srgbClr val="FFC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16016" y="5177578"/>
            <a:ext cx="4392488" cy="1610654"/>
          </a:xfrm>
          <a:prstGeom prst="wedgeRoundRectCallout">
            <a:avLst>
              <a:gd name="adj1" fmla="val -40709"/>
              <a:gd name="adj2" fmla="val -83633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Fundraising</a:t>
            </a:r>
            <a:endParaRPr lang="it-IT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Equity fundraising con BA, VC, imprese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Debt fundraising  con istituti bancari convenzionati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220072" y="2780928"/>
            <a:ext cx="3816424" cy="1985224"/>
          </a:xfrm>
          <a:prstGeom prst="wedgeRoundRectCallout">
            <a:avLst>
              <a:gd name="adj1" fmla="val -60145"/>
              <a:gd name="adj2" fmla="val 9790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Matchmaking tra competenze tecnologiche e di business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Completamento del team imprenditoriale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Reclutamento del personale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220072" y="692696"/>
            <a:ext cx="3816424" cy="1947767"/>
          </a:xfrm>
          <a:prstGeom prst="wedgeRoundRectCallout">
            <a:avLst>
              <a:gd name="adj1" fmla="val -55817"/>
              <a:gd name="adj2" fmla="val 74408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Consulenza</a:t>
            </a:r>
            <a:endParaRPr lang="it-IT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Consulenza strategica (business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modelling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 e business planning)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Consulenza specialistica tramite partner convenzionati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5497" y="764704"/>
            <a:ext cx="4968551" cy="1947767"/>
          </a:xfrm>
          <a:prstGeom prst="wedgeRoundRectCallout">
            <a:avLst>
              <a:gd name="adj1" fmla="val 44215"/>
              <a:gd name="adj2" fmla="val 78794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Scouting</a:t>
            </a:r>
            <a:endParaRPr lang="it-IT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Nel Politecnico di Torino (spinoff), e fuori (startup italiane ed estere, spinoff aziendali)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Eventi, competition, hackaton, .... e tanti contatti diretti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5681" y="4405908"/>
            <a:ext cx="4074271" cy="2407468"/>
          </a:xfrm>
          <a:prstGeom prst="wedgeRoundRectCallout">
            <a:avLst>
              <a:gd name="adj1" fmla="val 61835"/>
              <a:gd name="adj2" fmla="val -45473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Supporto al business development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Partecipazione a fiere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Eventi corporate in-house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Sviluppo di reti di vendita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Gestione di programmi di </a:t>
            </a:r>
            <a:r>
              <a:rPr lang="it-IT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corporate </a:t>
            </a:r>
            <a:r>
              <a:rPr lang="it-IT" sz="18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incubation</a:t>
            </a:r>
            <a:endParaRPr lang="it-IT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681" y="3008841"/>
            <a:ext cx="3570215" cy="1212247"/>
          </a:xfrm>
          <a:prstGeom prst="wedgeRoundRectCallout">
            <a:avLst>
              <a:gd name="adj1" fmla="val 64950"/>
              <a:gd name="adj2" fmla="val 18395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defRPr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Supporto agli investitori</a:t>
            </a:r>
          </a:p>
          <a:p>
            <a:pPr marL="444500" lvl="1" indent="-44450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Advisory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, partecipazione in CdA e part-time management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93021"/>
            <a:ext cx="518781" cy="5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8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1434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16238" y="-71438"/>
            <a:ext cx="6227762" cy="707886"/>
          </a:xfrm>
          <a:prstGeom prst="rect">
            <a:avLst/>
          </a:prstGeom>
          <a:noFill/>
          <a:ln w="15875" algn="ctr">
            <a:miter lim="800000"/>
            <a:headEnd/>
            <a:tailEnd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 eaLnBrk="1" hangingPunct="1">
              <a:buNone/>
            </a:pPr>
            <a:r>
              <a:rPr lang="it-IT" sz="4000" b="1" dirty="0" smtClean="0">
                <a:solidFill>
                  <a:srgbClr val="FFC000"/>
                </a:solidFill>
              </a:rPr>
              <a:t>L’esperienza di I3P</a:t>
            </a:r>
            <a:endParaRPr lang="it-IT" sz="4000" b="1" dirty="0" smtClean="0">
              <a:solidFill>
                <a:srgbClr val="FFC000"/>
              </a:solidFill>
            </a:endParaRPr>
          </a:p>
        </p:txBody>
      </p:sp>
      <p:grpSp>
        <p:nvGrpSpPr>
          <p:cNvPr id="46" name="Gruppo 37"/>
          <p:cNvGrpSpPr>
            <a:grpSpLocks/>
          </p:cNvGrpSpPr>
          <p:nvPr/>
        </p:nvGrpSpPr>
        <p:grpSpPr bwMode="auto">
          <a:xfrm>
            <a:off x="122932" y="4149725"/>
            <a:ext cx="4737100" cy="2708276"/>
            <a:chOff x="2643174" y="2276872"/>
            <a:chExt cx="4161074" cy="2448270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2643174" y="2571067"/>
              <a:ext cx="3428981" cy="144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 typeface="Wingdings" pitchFamily="2" charset="2"/>
                <a:buChar char="q"/>
                <a:defRPr/>
              </a:pPr>
              <a:endParaRPr lang="it-IT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3334827" y="2276872"/>
              <a:ext cx="2317596" cy="1737898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–"/>
                <a:defRPr/>
              </a:pPr>
              <a:endParaRPr lang="it-IT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700346" y="3357498"/>
              <a:ext cx="53547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Char char="q"/>
                <a:defRPr/>
              </a:pPr>
              <a:endParaRPr lang="it-IT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rot="5389738">
              <a:off x="4140349" y="4436011"/>
              <a:ext cx="575472" cy="278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Char char="q"/>
                <a:defRPr/>
              </a:pPr>
              <a:endParaRPr lang="it-IT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4500597" y="4229137"/>
              <a:ext cx="1303821" cy="2887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INSUCCESSI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52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89" y="2348880"/>
              <a:ext cx="97097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2643174" y="3429252"/>
              <a:ext cx="633085" cy="2837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NATE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5652423" y="2637081"/>
              <a:ext cx="1151825" cy="5391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USCITE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(1 IPO)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3419889" y="3644516"/>
              <a:ext cx="2153049" cy="333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INCUBATE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5724128" y="3541602"/>
              <a:ext cx="53584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5652423" y="3612944"/>
              <a:ext cx="1076525" cy="2887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ACQUISITE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5724128" y="2636912"/>
              <a:ext cx="53584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2700346" y="3050388"/>
              <a:ext cx="647030" cy="2884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180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5678917" y="2341452"/>
              <a:ext cx="1008196" cy="2898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94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1" name="Text Box 15"/>
            <p:cNvSpPr txBox="1">
              <a:spLocks noChangeArrowheads="1"/>
            </p:cNvSpPr>
            <p:nvPr/>
          </p:nvSpPr>
          <p:spPr bwMode="auto">
            <a:xfrm>
              <a:off x="5723540" y="3235514"/>
              <a:ext cx="1005407" cy="2884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11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852172" y="4221424"/>
              <a:ext cx="503401" cy="2884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it-IT" sz="1800" dirty="0" smtClean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rPr>
                <a:t>31</a:t>
              </a:r>
              <a:endParaRPr lang="it-IT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4045231" y="3068960"/>
              <a:ext cx="936104" cy="6310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4800" b="1" dirty="0" smtClean="0">
                  <a:solidFill>
                    <a:srgbClr val="FF9900"/>
                  </a:solidFill>
                  <a:latin typeface="Calibri" pitchFamily="34" charset="0"/>
                </a:rPr>
                <a:t>44</a:t>
              </a:r>
              <a:endParaRPr lang="it-IT" sz="4800" b="1" dirty="0">
                <a:solidFill>
                  <a:srgbClr val="FF9900"/>
                </a:solidFill>
                <a:latin typeface="Calibri" pitchFamily="34" charset="0"/>
              </a:endParaRPr>
            </a:p>
          </p:txBody>
        </p:sp>
      </p:grpSp>
      <p:pic>
        <p:nvPicPr>
          <p:cNvPr id="64" name="Picture 2" descr="C:\Users\Marco PC\AppData\Local\Microsoft\Windows\Temporary Internet Files\Content.Outlook\YUQ8BKYP\question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" y="2492896"/>
            <a:ext cx="1636870" cy="14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27133" y="531773"/>
            <a:ext cx="6871023" cy="3136178"/>
          </a:xfrm>
          <a:prstGeom prst="wedgeRoundRectCallout">
            <a:avLst>
              <a:gd name="adj1" fmla="val -54128"/>
              <a:gd name="adj2" fmla="val 29683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44500" lvl="1" indent="-444500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Un "deal flow" annuo con 300 idee, 80+ business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plan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/ lanci su internet, 15-20 nuove startup</a:t>
            </a:r>
          </a:p>
          <a:p>
            <a:pPr marL="444500" lvl="1" indent="-444500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Attività bilanciata su diversi settori (ICT/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digital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,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cleantech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,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medtech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,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industrial),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con forti sinergie con Politecnico di Torino e il territorio piemontese</a:t>
            </a:r>
          </a:p>
          <a:p>
            <a:pPr marL="444500" lvl="1" indent="-444500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Equity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financing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 annuo pari a 2.5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M€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seed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, 4 M€ </a:t>
            </a:r>
            <a:r>
              <a:rPr lang="it-IT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Early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 Stage</a:t>
            </a:r>
            <a:endParaRPr lang="it-IT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444500" lvl="1" indent="-444500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Un totale di più di 1400 posti di lavoro creati, ognuno costato </a:t>
            </a:r>
            <a:r>
              <a:rPr lang="it-IT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una tantum </a:t>
            </a: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6 k€  in contributi pubblici</a:t>
            </a:r>
          </a:p>
          <a:p>
            <a:pPr marL="444500" lvl="1" indent="-444500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Un bilancio positivo, con solida posizione finanziaria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93" y="4005064"/>
            <a:ext cx="4244511" cy="27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F326E-89E7-488F-9ED0-3094A2219915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60" y="1196752"/>
            <a:ext cx="8676000" cy="5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4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F326E-89E7-488F-9ED0-3094A221991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graphicFrame>
        <p:nvGraphicFramePr>
          <p:cNvPr id="5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63942"/>
              </p:ext>
            </p:extLst>
          </p:nvPr>
        </p:nvGraphicFramePr>
        <p:xfrm>
          <a:off x="7200" y="1196752"/>
          <a:ext cx="9125512" cy="5392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689"/>
                <a:gridCol w="1140689"/>
                <a:gridCol w="1140689"/>
                <a:gridCol w="1140689"/>
                <a:gridCol w="1140689"/>
                <a:gridCol w="1140689"/>
                <a:gridCol w="1140689"/>
                <a:gridCol w="1140689"/>
              </a:tblGrid>
              <a:tr h="89879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79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79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79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79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79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dirty="0" smtClean="0"/>
                    </a:p>
                    <a:p>
                      <a:pPr algn="ctr"/>
                      <a:r>
                        <a:rPr lang="it-IT" sz="2400" dirty="0" smtClean="0"/>
                        <a:t>.....</a:t>
                      </a:r>
                      <a:endParaRPr lang="it-IT" sz="24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po 1"/>
          <p:cNvGrpSpPr/>
          <p:nvPr/>
        </p:nvGrpSpPr>
        <p:grpSpPr>
          <a:xfrm>
            <a:off x="49750" y="1238656"/>
            <a:ext cx="9080046" cy="5332968"/>
            <a:chOff x="49750" y="994446"/>
            <a:chExt cx="9080046" cy="5332968"/>
          </a:xfrm>
        </p:grpSpPr>
        <p:pic>
          <p:nvPicPr>
            <p:cNvPr id="7" name="Immagin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77" y="5568573"/>
              <a:ext cx="823104" cy="678518"/>
            </a:xfrm>
            <a:prstGeom prst="rect">
              <a:avLst/>
            </a:prstGeom>
          </p:spPr>
        </p:pic>
        <p:pic>
          <p:nvPicPr>
            <p:cNvPr id="8" name="Picture 2" descr="http://www.thelongrun.it/wp-content/uploads/2015/01/hiris-core_tracker_01-400x3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326" y="1986268"/>
              <a:ext cx="934680" cy="70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16" y="3798749"/>
              <a:ext cx="824427" cy="551889"/>
            </a:xfrm>
            <a:prstGeom prst="rect">
              <a:avLst/>
            </a:prstGeom>
          </p:spPr>
        </p:pic>
        <p:pic>
          <p:nvPicPr>
            <p:cNvPr id="10" name="Picture 12" descr="https://lh6.googleusercontent.com/-lKP9beOYpEw/U6LnBMqDIPI/AAAAAAAAACI/criWmGUxkVI/w1356-h1356/Danilo%2BRonco_0041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421" y="4624926"/>
              <a:ext cx="717381" cy="71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071" y="994446"/>
              <a:ext cx="882080" cy="842386"/>
            </a:xfrm>
            <a:prstGeom prst="rect">
              <a:avLst/>
            </a:prstGeom>
          </p:spPr>
        </p:pic>
        <p:pic>
          <p:nvPicPr>
            <p:cNvPr id="12" name="Immagin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770" y="2062358"/>
              <a:ext cx="975698" cy="548830"/>
            </a:xfrm>
            <a:prstGeom prst="rect">
              <a:avLst/>
            </a:prstGeom>
          </p:spPr>
        </p:pic>
        <p:pic>
          <p:nvPicPr>
            <p:cNvPr id="13" name="Immagin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706" y="2891261"/>
              <a:ext cx="1020811" cy="683353"/>
            </a:xfrm>
            <a:prstGeom prst="rect">
              <a:avLst/>
            </a:prstGeom>
          </p:spPr>
        </p:pic>
        <p:pic>
          <p:nvPicPr>
            <p:cNvPr id="14" name="Immagin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69" y="2017141"/>
              <a:ext cx="631365" cy="639265"/>
            </a:xfrm>
            <a:prstGeom prst="rect">
              <a:avLst/>
            </a:prstGeom>
          </p:spPr>
        </p:pic>
        <p:pic>
          <p:nvPicPr>
            <p:cNvPr id="15" name="Immagin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81" y="2935749"/>
              <a:ext cx="719541" cy="594376"/>
            </a:xfrm>
            <a:prstGeom prst="rect">
              <a:avLst/>
            </a:prstGeom>
          </p:spPr>
        </p:pic>
        <p:pic>
          <p:nvPicPr>
            <p:cNvPr id="16" name="Immagin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930" y="2835596"/>
              <a:ext cx="595883" cy="794683"/>
            </a:xfrm>
            <a:prstGeom prst="rect">
              <a:avLst/>
            </a:prstGeom>
          </p:spPr>
        </p:pic>
        <p:pic>
          <p:nvPicPr>
            <p:cNvPr id="17" name="Immagin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863" y="2909770"/>
              <a:ext cx="965513" cy="646335"/>
            </a:xfrm>
            <a:prstGeom prst="rect">
              <a:avLst/>
            </a:prstGeom>
          </p:spPr>
        </p:pic>
        <p:pic>
          <p:nvPicPr>
            <p:cNvPr id="18" name="Immagin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435" y="2586500"/>
              <a:ext cx="1167361" cy="1076398"/>
            </a:xfrm>
            <a:prstGeom prst="rect">
              <a:avLst/>
            </a:prstGeom>
          </p:spPr>
        </p:pic>
        <p:pic>
          <p:nvPicPr>
            <p:cNvPr id="19" name="Picture 14" descr="http://www.flag-ms.com/images/bcu_description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16" t="3102" r="438" b="45655"/>
            <a:stretch/>
          </p:blipFill>
          <p:spPr bwMode="auto">
            <a:xfrm>
              <a:off x="8142927" y="3785978"/>
              <a:ext cx="859015" cy="61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magine 9" descr="P4.jpg"/>
            <p:cNvPicPr>
              <a:picLocks noChangeAspect="1"/>
            </p:cNvPicPr>
            <p:nvPr/>
          </p:nvPicPr>
          <p:blipFill>
            <a:blip r:embed="rId15" cstate="print"/>
            <a:srcRect t="26862" r="20313" b="14366"/>
            <a:stretch>
              <a:fillRect/>
            </a:stretch>
          </p:blipFill>
          <p:spPr bwMode="auto">
            <a:xfrm>
              <a:off x="95327" y="2064430"/>
              <a:ext cx="948004" cy="54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2" descr="Structural Optimiz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9" y="5653339"/>
              <a:ext cx="666530" cy="508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998" y="2105232"/>
              <a:ext cx="704234" cy="463082"/>
            </a:xfrm>
            <a:prstGeom prst="rect">
              <a:avLst/>
            </a:prstGeom>
          </p:spPr>
        </p:pic>
        <p:pic>
          <p:nvPicPr>
            <p:cNvPr id="23" name="Picture 26" descr="http://www.digisky.it/images/services_11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t="3891" r="2953" b="4472"/>
            <a:stretch/>
          </p:blipFill>
          <p:spPr bwMode="auto">
            <a:xfrm>
              <a:off x="3523605" y="5608398"/>
              <a:ext cx="1012533" cy="59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8" descr="Dimensioni navicella E 20 kW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290" y="4623938"/>
              <a:ext cx="784753" cy="71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0" descr="Web Site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383" y="4724345"/>
              <a:ext cx="378537" cy="51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magin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040" y="3639805"/>
              <a:ext cx="986442" cy="904238"/>
            </a:xfrm>
            <a:prstGeom prst="rect">
              <a:avLst/>
            </a:prstGeom>
          </p:spPr>
        </p:pic>
        <p:pic>
          <p:nvPicPr>
            <p:cNvPr id="27" name="Picture 32" descr="http://www.exemplar.com/up_file/thermal_ridotto1_07_od_b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343" y="4675611"/>
              <a:ext cx="635223" cy="61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magine 2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624" y="5620784"/>
              <a:ext cx="1092975" cy="574096"/>
            </a:xfrm>
            <a:prstGeom prst="rect">
              <a:avLst/>
            </a:prstGeom>
          </p:spPr>
        </p:pic>
        <p:pic>
          <p:nvPicPr>
            <p:cNvPr id="29" name="Immagine 2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2927" y="4624926"/>
              <a:ext cx="805270" cy="718369"/>
            </a:xfrm>
            <a:prstGeom prst="rect">
              <a:avLst/>
            </a:prstGeom>
          </p:spPr>
        </p:pic>
        <p:pic>
          <p:nvPicPr>
            <p:cNvPr id="30" name="Immagine 3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425" y="3690398"/>
              <a:ext cx="878389" cy="768591"/>
            </a:xfrm>
            <a:prstGeom prst="rect">
              <a:avLst/>
            </a:prstGeom>
          </p:spPr>
        </p:pic>
        <p:pic>
          <p:nvPicPr>
            <p:cNvPr id="31" name="Immagine 3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990" y="3744407"/>
              <a:ext cx="1097762" cy="660572"/>
            </a:xfrm>
            <a:prstGeom prst="rect">
              <a:avLst/>
            </a:prstGeom>
          </p:spPr>
        </p:pic>
        <p:pic>
          <p:nvPicPr>
            <p:cNvPr id="32" name="Picture 34" descr="http://www.nisobiomed.com/immagini/how-endofaster-1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6" t="30906" r="3811"/>
            <a:stretch/>
          </p:blipFill>
          <p:spPr bwMode="auto">
            <a:xfrm>
              <a:off x="3582874" y="1030347"/>
              <a:ext cx="960110" cy="790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6" descr="AR-Code App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47" y="2897214"/>
              <a:ext cx="341414" cy="67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lacejam Pro WiFi Mockups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613" y="4656440"/>
              <a:ext cx="1068516" cy="65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47" y="1010228"/>
              <a:ext cx="935565" cy="810823"/>
            </a:xfrm>
            <a:prstGeom prst="rect">
              <a:avLst/>
            </a:prstGeom>
          </p:spPr>
        </p:pic>
        <p:pic>
          <p:nvPicPr>
            <p:cNvPr id="36" name="Picture 4" descr="http://www.wi-next.com/wp-content/uploads/2014/11/edge-nodes-small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793" y="1039872"/>
              <a:ext cx="760644" cy="75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WimView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659" y="5610828"/>
              <a:ext cx="990014" cy="59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magine 38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0" y="4691353"/>
              <a:ext cx="1039159" cy="584527"/>
            </a:xfrm>
            <a:prstGeom prst="rect">
              <a:avLst/>
            </a:prstGeom>
          </p:spPr>
        </p:pic>
        <p:pic>
          <p:nvPicPr>
            <p:cNvPr id="39" name="Immagine 3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74" y="3731191"/>
              <a:ext cx="1163554" cy="687005"/>
            </a:xfrm>
            <a:prstGeom prst="rect">
              <a:avLst/>
            </a:prstGeom>
          </p:spPr>
        </p:pic>
        <p:pic>
          <p:nvPicPr>
            <p:cNvPr id="40" name="Immagine 40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279" y="5488250"/>
              <a:ext cx="514745" cy="839164"/>
            </a:xfrm>
            <a:prstGeom prst="rect">
              <a:avLst/>
            </a:prstGeom>
          </p:spPr>
        </p:pic>
        <p:pic>
          <p:nvPicPr>
            <p:cNvPr id="41" name="Picture 8" descr="AMC_ROPE5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714" y="1068537"/>
              <a:ext cx="735905" cy="69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AMC_LIFTLC04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788" y="1128527"/>
              <a:ext cx="497662" cy="57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AMC_ROPE1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41" y="2856700"/>
              <a:ext cx="722377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magine 44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442" y="2047380"/>
              <a:ext cx="792858" cy="578787"/>
            </a:xfrm>
            <a:prstGeom prst="rect">
              <a:avLst/>
            </a:prstGeom>
          </p:spPr>
        </p:pic>
        <p:pic>
          <p:nvPicPr>
            <p:cNvPr id="45" name="Immagine 45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675" y="1058502"/>
              <a:ext cx="828559" cy="714275"/>
            </a:xfrm>
            <a:prstGeom prst="rect">
              <a:avLst/>
            </a:prstGeom>
          </p:spPr>
        </p:pic>
        <p:pic>
          <p:nvPicPr>
            <p:cNvPr id="46" name="Immagine 46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291" y="5618842"/>
              <a:ext cx="862657" cy="577980"/>
            </a:xfrm>
            <a:prstGeom prst="rect">
              <a:avLst/>
            </a:prstGeom>
          </p:spPr>
        </p:pic>
        <p:grpSp>
          <p:nvGrpSpPr>
            <p:cNvPr id="47" name="Gruppo 47"/>
            <p:cNvGrpSpPr/>
            <p:nvPr/>
          </p:nvGrpSpPr>
          <p:grpSpPr>
            <a:xfrm>
              <a:off x="7037743" y="2967655"/>
              <a:ext cx="795846" cy="530564"/>
              <a:chOff x="3876482" y="2156776"/>
              <a:chExt cx="1912144" cy="1274763"/>
            </a:xfrm>
          </p:grpSpPr>
          <p:pic>
            <p:nvPicPr>
              <p:cNvPr id="56" name="Picture 18" descr="http://photo.yeppon.it/imgIceCat/10/10996096-2315_5616_x_3744.jpg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482" y="2156776"/>
                <a:ext cx="1912144" cy="127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6" descr="Gallerie e costruzioni sotterranee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9000" y="2275387"/>
                <a:ext cx="1478104" cy="834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Immagine 5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675" y="3726605"/>
              <a:ext cx="828559" cy="696176"/>
            </a:xfrm>
            <a:prstGeom prst="rect">
              <a:avLst/>
            </a:prstGeom>
          </p:spPr>
        </p:pic>
        <p:pic>
          <p:nvPicPr>
            <p:cNvPr id="49" name="Picture 9" descr="DAD_fig_03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10" y="4654101"/>
              <a:ext cx="940619" cy="65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magine 52"/>
            <p:cNvPicPr>
              <a:picLocks noChangeAspect="1"/>
            </p:cNvPicPr>
            <p:nvPr/>
          </p:nvPicPr>
          <p:blipFill rotWithShape="1"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6" t="2014" r="15520" b="60467"/>
            <a:stretch/>
          </p:blipFill>
          <p:spPr>
            <a:xfrm>
              <a:off x="1327101" y="2025526"/>
              <a:ext cx="834020" cy="622494"/>
            </a:xfrm>
            <a:prstGeom prst="rect">
              <a:avLst/>
            </a:prstGeom>
          </p:spPr>
        </p:pic>
        <p:pic>
          <p:nvPicPr>
            <p:cNvPr id="51" name="Immagine 53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265" y="1976743"/>
              <a:ext cx="996904" cy="727697"/>
            </a:xfrm>
            <a:prstGeom prst="rect">
              <a:avLst/>
            </a:prstGeom>
          </p:spPr>
        </p:pic>
        <p:pic>
          <p:nvPicPr>
            <p:cNvPr id="52" name="Immagine 54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210" y="1010198"/>
              <a:ext cx="810882" cy="810882"/>
            </a:xfrm>
            <a:prstGeom prst="rect">
              <a:avLst/>
            </a:prstGeom>
          </p:spPr>
        </p:pic>
        <p:grpSp>
          <p:nvGrpSpPr>
            <p:cNvPr id="53" name="Gruppo 55"/>
            <p:cNvGrpSpPr/>
            <p:nvPr/>
          </p:nvGrpSpPr>
          <p:grpSpPr>
            <a:xfrm>
              <a:off x="1332892" y="3800547"/>
              <a:ext cx="822439" cy="548293"/>
              <a:chOff x="3012554" y="4460371"/>
              <a:chExt cx="1184847" cy="789898"/>
            </a:xfrm>
          </p:grpSpPr>
          <p:pic>
            <p:nvPicPr>
              <p:cNvPr id="54" name="Picture 18" descr="http://photo.yeppon.it/imgIceCat/10/10996096-2315_5616_x_3744.jpg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554" y="4460371"/>
                <a:ext cx="1184847" cy="789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4" descr="http://www.animoka.com/menu_atelier/sketchbook/AK_0016.jpg"/>
              <p:cNvPicPr>
                <a:picLocks noChangeAspect="1" noChangeArrowheads="1"/>
              </p:cNvPicPr>
              <p:nvPr/>
            </p:nvPicPr>
            <p:blipFill rotWithShape="1"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94" b="6311"/>
              <a:stretch/>
            </p:blipFill>
            <p:spPr bwMode="auto">
              <a:xfrm>
                <a:off x="3202116" y="4536259"/>
                <a:ext cx="819193" cy="511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34805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638"/>
          <a:stretch/>
        </p:blipFill>
        <p:spPr>
          <a:xfrm>
            <a:off x="6961417" y="3212976"/>
            <a:ext cx="2160240" cy="176432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600" b="1" kern="1200" dirty="0" smtClean="0">
                <a:solidFill>
                  <a:srgbClr val="FFC000"/>
                </a:solidFill>
                <a:ea typeface="+mn-ea"/>
                <a:cs typeface="+mn-cs"/>
              </a:rPr>
              <a:t>Le </a:t>
            </a:r>
            <a:r>
              <a:rPr lang="en-GB" sz="3600" b="1" kern="1200" dirty="0" err="1" smtClean="0">
                <a:solidFill>
                  <a:srgbClr val="FFC000"/>
                </a:solidFill>
                <a:ea typeface="+mn-ea"/>
                <a:cs typeface="+mn-cs"/>
              </a:rPr>
              <a:t>prospettive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544" y="1556792"/>
            <a:ext cx="8208912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Torino-città delle startup è uno degli assi presenti nel III Piano Strategico al 2025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Attrazione di startup straniere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Formazione imprenditoriale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Oltre l’incubazione d’impresa…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it-IT" kern="0" dirty="0" err="1" smtClean="0">
                <a:solidFill>
                  <a:srgbClr val="0000FF"/>
                </a:solidFill>
              </a:rPr>
              <a:t>European</a:t>
            </a:r>
            <a:r>
              <a:rPr lang="it-IT" kern="0" dirty="0" smtClean="0">
                <a:solidFill>
                  <a:srgbClr val="0000FF"/>
                </a:solidFill>
              </a:rPr>
              <a:t> </a:t>
            </a:r>
            <a:r>
              <a:rPr lang="it-IT" kern="0" dirty="0" err="1" smtClean="0">
                <a:solidFill>
                  <a:srgbClr val="0000FF"/>
                </a:solidFill>
              </a:rPr>
              <a:t>Innovation</a:t>
            </a:r>
            <a:r>
              <a:rPr lang="it-IT" kern="0" dirty="0" smtClean="0">
                <a:solidFill>
                  <a:srgbClr val="0000FF"/>
                </a:solidFill>
              </a:rPr>
              <a:t> Academy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Club degli Acceleratori (meccanismo di </a:t>
            </a:r>
            <a:r>
              <a:rPr lang="it-IT" kern="0" dirty="0" err="1" smtClean="0">
                <a:solidFill>
                  <a:srgbClr val="0000FF"/>
                </a:solidFill>
              </a:rPr>
              <a:t>coinvestimento</a:t>
            </a:r>
            <a:r>
              <a:rPr lang="it-IT" kern="0" dirty="0" smtClean="0">
                <a:solidFill>
                  <a:srgbClr val="0000FF"/>
                </a:solidFill>
              </a:rPr>
              <a:t> 5x a livello nazionale)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Altre iniziative private (OGR, ecc.)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25144"/>
            <a:ext cx="1340128" cy="6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1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7" y="1952676"/>
            <a:ext cx="9171678" cy="49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0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3600" b="1" kern="1200" dirty="0" err="1" smtClean="0">
                <a:solidFill>
                  <a:srgbClr val="FFC000"/>
                </a:solidFill>
                <a:ea typeface="+mn-ea"/>
                <a:cs typeface="+mn-cs"/>
              </a:rPr>
              <a:t>Indice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844531"/>
            <a:ext cx="87849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/>
              <a:t>Perché startup?</a:t>
            </a:r>
            <a:endParaRPr lang="it-IT" sz="24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/>
              <a:t>Startup in Italia e a Torino</a:t>
            </a:r>
            <a:endParaRPr lang="it-IT" sz="24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/>
              <a:t>L’esperienza di I3P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/>
              <a:t>Le prospettive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805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3600" b="1" kern="1200" dirty="0" err="1" smtClean="0">
                <a:solidFill>
                  <a:srgbClr val="FFC000"/>
                </a:solidFill>
                <a:ea typeface="+mn-ea"/>
                <a:cs typeface="+mn-cs"/>
              </a:rPr>
              <a:t>Perché</a:t>
            </a:r>
            <a:r>
              <a:rPr lang="en-GB" sz="3600" b="1" kern="1200" dirty="0" smtClean="0">
                <a:solidFill>
                  <a:srgbClr val="FFC000"/>
                </a:solidFill>
                <a:ea typeface="+mn-ea"/>
                <a:cs typeface="+mn-cs"/>
              </a:rPr>
              <a:t> </a:t>
            </a:r>
            <a:r>
              <a:rPr lang="en-GB" sz="3600" b="1" kern="1200" dirty="0" err="1" smtClean="0">
                <a:solidFill>
                  <a:srgbClr val="FFC000"/>
                </a:solidFill>
                <a:ea typeface="+mn-ea"/>
                <a:cs typeface="+mn-cs"/>
              </a:rPr>
              <a:t>startup</a:t>
            </a:r>
            <a:r>
              <a:rPr lang="en-GB" sz="3600" b="1" kern="1200" dirty="0">
                <a:solidFill>
                  <a:srgbClr val="FFC000"/>
                </a:solidFill>
                <a:ea typeface="+mn-ea"/>
                <a:cs typeface="+mn-cs"/>
              </a:rPr>
              <a:t>?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275" y="1650818"/>
            <a:ext cx="5922209" cy="4586494"/>
          </a:xfrm>
          <a:prstGeom prst="rect">
            <a:avLst/>
          </a:prstGeom>
        </p:spPr>
      </p:pic>
      <p:sp>
        <p:nvSpPr>
          <p:cNvPr id="5" name="CasellaDiTesto 3"/>
          <p:cNvSpPr txBox="1"/>
          <p:nvPr/>
        </p:nvSpPr>
        <p:spPr>
          <a:xfrm>
            <a:off x="287523" y="1556792"/>
            <a:ext cx="2718751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5F477D"/>
              </a:buClr>
            </a:pPr>
            <a:r>
              <a:rPr lang="it-IT" dirty="0" smtClean="0"/>
              <a:t>In tutto il mondo, le startup sono generatrici di posti di lavoro netti</a:t>
            </a:r>
          </a:p>
          <a:p>
            <a:pPr>
              <a:spcAft>
                <a:spcPts val="1200"/>
              </a:spcAft>
              <a:buClr>
                <a:srgbClr val="5F477D"/>
              </a:buClr>
            </a:pPr>
            <a:endParaRPr lang="it-IT" dirty="0"/>
          </a:p>
          <a:p>
            <a:pPr>
              <a:spcAft>
                <a:spcPts val="1200"/>
              </a:spcAft>
              <a:buClr>
                <a:srgbClr val="5F477D"/>
              </a:buClr>
            </a:pPr>
            <a:r>
              <a:rPr lang="it-IT" dirty="0" smtClean="0"/>
              <a:t>Le startup innovative portano posti di lavoro «ad alto impatto» (5x) </a:t>
            </a:r>
            <a:endParaRPr lang="it-IT" dirty="0" smtClean="0"/>
          </a:p>
          <a:p>
            <a:pPr>
              <a:spcAft>
                <a:spcPts val="1200"/>
              </a:spcAft>
              <a:buClr>
                <a:srgbClr val="5F477D"/>
              </a:buClr>
            </a:pPr>
            <a:endParaRPr lang="it-IT" dirty="0"/>
          </a:p>
          <a:p>
            <a:pPr>
              <a:spcAft>
                <a:spcPts val="1200"/>
              </a:spcAft>
              <a:buClr>
                <a:srgbClr val="5F477D"/>
              </a:buClr>
            </a:pPr>
            <a:r>
              <a:rPr lang="it-IT" dirty="0" smtClean="0"/>
              <a:t>Le startup portano innovazione a imprese e filiere tradizionali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31300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347665"/>
            <a:ext cx="2607013" cy="281764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600" b="1" kern="1200" dirty="0" smtClean="0">
                <a:solidFill>
                  <a:srgbClr val="FFC000"/>
                </a:solidFill>
                <a:ea typeface="+mn-ea"/>
                <a:cs typeface="+mn-cs"/>
              </a:rPr>
              <a:t>Startup in Italia e a Torino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340768"/>
            <a:ext cx="849694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kern="0" dirty="0" smtClean="0">
                <a:solidFill>
                  <a:srgbClr val="0000FF"/>
                </a:solidFill>
              </a:rPr>
              <a:t>Fenomeno già presente, ma «rilanciato» da recenti misure di </a:t>
            </a:r>
            <a:r>
              <a:rPr lang="it-IT" sz="2400" i="1" kern="0" dirty="0" smtClean="0">
                <a:solidFill>
                  <a:srgbClr val="0000FF"/>
                </a:solidFill>
              </a:rPr>
              <a:t>policy </a:t>
            </a:r>
            <a:r>
              <a:rPr lang="it-IT" sz="2400" kern="0" dirty="0" smtClean="0">
                <a:solidFill>
                  <a:srgbClr val="0000FF"/>
                </a:solidFill>
              </a:rPr>
              <a:t>(L.221/12)</a:t>
            </a:r>
          </a:p>
          <a:p>
            <a:r>
              <a:rPr lang="it-IT" sz="2400" kern="0" dirty="0" smtClean="0">
                <a:solidFill>
                  <a:srgbClr val="0000FF"/>
                </a:solidFill>
              </a:rPr>
              <a:t>Significativa base territoriale + tre poli metropolitani emergenti</a:t>
            </a:r>
          </a:p>
          <a:p>
            <a:endParaRPr lang="it-IT" sz="2400" kern="0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41905"/>
              </p:ext>
            </p:extLst>
          </p:nvPr>
        </p:nvGraphicFramePr>
        <p:xfrm>
          <a:off x="539552" y="3347665"/>
          <a:ext cx="4608512" cy="2766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24136"/>
                <a:gridCol w="864096"/>
                <a:gridCol w="1152128"/>
                <a:gridCol w="136815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Città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Startup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% del totale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% cumulata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MILANO 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607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13.10%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13.10%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ROMA   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355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7.66%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20.76%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TORINO 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207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4.47%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25.22%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NAPOLI 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101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2.18%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27.40%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BOLOGNA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92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1.98%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29.39%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FIRENZE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1.81%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31.20%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MODENA 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76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1.64%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32.84%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CAGLIARI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69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1.49%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34.33%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GENOVA 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61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1.32%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35.64%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PALERMO                                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1.25%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36.89%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970" y="6145559"/>
            <a:ext cx="3833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Fonte: Registro imprese, dati al 28-9-15</a:t>
            </a:r>
            <a:endParaRPr lang="it-IT" sz="14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6516216" y="4077071"/>
            <a:ext cx="72008" cy="72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49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600" b="1" kern="1200" dirty="0" smtClean="0">
                <a:solidFill>
                  <a:srgbClr val="FFC000"/>
                </a:solidFill>
                <a:ea typeface="+mn-ea"/>
                <a:cs typeface="+mn-cs"/>
              </a:rPr>
              <a:t>Startup in Italia e a Torino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it-IT" b="1" kern="0" dirty="0" smtClean="0">
                <a:solidFill>
                  <a:srgbClr val="0000FF"/>
                </a:solidFill>
              </a:rPr>
              <a:t>Aspetti positivi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Significative competenze nei settori manifatturieri </a:t>
            </a:r>
            <a:r>
              <a:rPr lang="it-IT" i="1" kern="0" dirty="0" smtClean="0">
                <a:solidFill>
                  <a:srgbClr val="0000FF"/>
                </a:solidFill>
              </a:rPr>
              <a:t>medium-</a:t>
            </a:r>
            <a:r>
              <a:rPr lang="it-IT" i="1" kern="0" dirty="0" err="1" smtClean="0">
                <a:solidFill>
                  <a:srgbClr val="0000FF"/>
                </a:solidFill>
              </a:rPr>
              <a:t>tech</a:t>
            </a:r>
            <a:endParaRPr lang="it-IT" i="1" kern="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>
                <a:solidFill>
                  <a:srgbClr val="0000FF"/>
                </a:solidFill>
              </a:rPr>
              <a:t>Elevata incidenza delle start up che nascono accanto alla ricerca (25% circa)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Elevata produttività scientifica dei ricercatori italiani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t-IT" kern="0" dirty="0">
              <a:solidFill>
                <a:srgbClr val="0000FF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8971" r="41957" b="5130"/>
          <a:stretch/>
        </p:blipFill>
        <p:spPr bwMode="auto">
          <a:xfrm>
            <a:off x="5724128" y="3475740"/>
            <a:ext cx="3210625" cy="264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96397"/>
            <a:ext cx="3210626" cy="24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3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600" b="1" kern="1200" dirty="0" smtClean="0">
                <a:solidFill>
                  <a:srgbClr val="FFC000"/>
                </a:solidFill>
                <a:ea typeface="+mn-ea"/>
                <a:cs typeface="+mn-cs"/>
              </a:rPr>
              <a:t>Startup in Italia e a Torino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544" y="1484784"/>
            <a:ext cx="3816424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it-IT" b="1" kern="0" smtClean="0">
                <a:solidFill>
                  <a:srgbClr val="0000FF"/>
                </a:solidFill>
              </a:rPr>
              <a:t>Aspetti negativi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smtClean="0">
                <a:solidFill>
                  <a:srgbClr val="0000FF"/>
                </a:solidFill>
              </a:rPr>
              <a:t>Assenza di fondi di Venture Capital </a:t>
            </a:r>
            <a:r>
              <a:rPr lang="it-IT" i="1" kern="0" smtClean="0">
                <a:solidFill>
                  <a:srgbClr val="0000FF"/>
                </a:solidFill>
              </a:rPr>
              <a:t>early stage </a:t>
            </a:r>
            <a:r>
              <a:rPr lang="it-IT" kern="0" smtClean="0">
                <a:solidFill>
                  <a:srgbClr val="0000FF"/>
                </a:solidFill>
              </a:rPr>
              <a:t>(dato in miglioramento)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smtClean="0">
                <a:solidFill>
                  <a:srgbClr val="0000FF"/>
                </a:solidFill>
              </a:rPr>
              <a:t>Debolezza della </a:t>
            </a:r>
            <a:r>
              <a:rPr lang="it-IT" i="1" kern="0" smtClean="0">
                <a:solidFill>
                  <a:srgbClr val="0000FF"/>
                </a:solidFill>
              </a:rPr>
              <a:t>domanda</a:t>
            </a:r>
            <a:r>
              <a:rPr lang="it-IT" kern="0" smtClean="0">
                <a:solidFill>
                  <a:srgbClr val="0000FF"/>
                </a:solidFill>
              </a:rPr>
              <a:t> di innovazione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smtClean="0">
                <a:solidFill>
                  <a:srgbClr val="0000FF"/>
                </a:solidFill>
              </a:rPr>
              <a:t>Ecosistema non ancora attrattivo verso imprenditori stranieri</a:t>
            </a:r>
            <a:endParaRPr lang="it-IT" kern="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99" y="1484785"/>
            <a:ext cx="4874387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4653136"/>
            <a:ext cx="1193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Fonte: EVCA</a:t>
            </a:r>
            <a:endParaRPr lang="it-IT" sz="16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48264" y="3356992"/>
            <a:ext cx="21602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23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1488" y="-71438"/>
            <a:ext cx="7402512" cy="646331"/>
          </a:xfrm>
          <a:prstGeom prst="rect">
            <a:avLst/>
          </a:prstGeom>
          <a:ln w="15875" algn="ctr">
            <a:miter lim="800000"/>
            <a:headEnd/>
            <a:tailEnd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600" b="1" kern="1200" dirty="0" smtClean="0">
                <a:solidFill>
                  <a:srgbClr val="FFC000"/>
                </a:solidFill>
                <a:ea typeface="+mn-ea"/>
                <a:cs typeface="+mn-cs"/>
              </a:rPr>
              <a:t>Startup in Italia e a Torino</a:t>
            </a:r>
            <a:endParaRPr lang="en-GB" sz="3600" b="1" kern="1200" dirty="0" smtClean="0">
              <a:solidFill>
                <a:srgbClr val="FFC000"/>
              </a:solidFill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544" y="1556792"/>
            <a:ext cx="8424936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it-IT" b="1" kern="0" dirty="0" smtClean="0">
                <a:solidFill>
                  <a:srgbClr val="0000FF"/>
                </a:solidFill>
              </a:rPr>
              <a:t>Le caratteristiche di Torino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Forte incidenza di startup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legate al mondo accademico (45%, 1.8x media nazionale)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nel settore «industria» (21%, 3x Milano e Roma)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Città universitaria, che offre competenze tecnologiche di alto livello e a costo ragionevole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Basso costo / elevata qualità della vita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t-IT" kern="0" dirty="0" smtClean="0">
                <a:solidFill>
                  <a:srgbClr val="0000FF"/>
                </a:solidFill>
              </a:rPr>
              <a:t>Forti competenze manifatturiere diffuse sul territorio</a:t>
            </a:r>
          </a:p>
        </p:txBody>
      </p:sp>
    </p:spTree>
    <p:extLst>
      <p:ext uri="{BB962C8B-B14F-4D97-AF65-F5344CB8AC3E}">
        <p14:creationId xmlns:p14="http://schemas.microsoft.com/office/powerpoint/2010/main" val="4135913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16238" y="-71438"/>
            <a:ext cx="6227762" cy="708026"/>
          </a:xfrm>
          <a:prstGeom prst="rect">
            <a:avLst/>
          </a:prstGeom>
          <a:noFill/>
          <a:ln w="15875"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sz="4000" b="1" dirty="0" smtClean="0">
                <a:solidFill>
                  <a:srgbClr val="FFC000"/>
                </a:solidFill>
              </a:rPr>
              <a:t>L’esperienza di I3P</a:t>
            </a:r>
            <a:endParaRPr lang="it-IT" sz="4000" b="1" dirty="0" smtClean="0">
              <a:solidFill>
                <a:srgbClr val="FFC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3850" y="6165304"/>
            <a:ext cx="8351838" cy="690563"/>
            <a:chOff x="323528" y="6111062"/>
            <a:chExt cx="8352928" cy="691378"/>
          </a:xfrm>
        </p:grpSpPr>
        <p:pic>
          <p:nvPicPr>
            <p:cNvPr id="19467" name="Picture 5" descr="ProvT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935" y="6188175"/>
              <a:ext cx="1156358" cy="53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6" descr="torino_camco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135" y="6247208"/>
              <a:ext cx="1378495" cy="41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Immagine 9" descr="Finpiemonte logo 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859" y="6234519"/>
              <a:ext cx="1258379" cy="44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2" descr="K:\LoghiAnimazioni_1\Poli\logo_blu_tr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187667"/>
              <a:ext cx="1196634" cy="538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Immagine 10" descr="logo torin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990" y="6273205"/>
              <a:ext cx="1352448" cy="36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2" descr="K:\LoghiAnimazioni_1\ToWireless\torino_wireles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6111062"/>
              <a:ext cx="1152128" cy="69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5832"/>
            <a:ext cx="3086006" cy="201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Marco PC\AppData\Local\Microsoft\Windows\Temporary Internet Files\Content.Outlook\YUQ8BKYP\question (2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" y="4256919"/>
            <a:ext cx="1636870" cy="14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347864" y="476672"/>
            <a:ext cx="5726555" cy="5233773"/>
          </a:xfrm>
          <a:prstGeom prst="wedgeRoundRectCallout">
            <a:avLst>
              <a:gd name="adj1" fmla="val -82967"/>
              <a:gd name="adj2" fmla="val 28517"/>
              <a:gd name="adj3" fmla="val 16667"/>
            </a:avLst>
          </a:prstGeom>
          <a:solidFill>
            <a:srgbClr val="C8F5F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44500" lvl="1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Una società consortile per azioni </a:t>
            </a:r>
          </a:p>
          <a:p>
            <a:pPr marL="444500" lvl="1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Tra i primi "incubatori certificati" italiani</a:t>
            </a:r>
          </a:p>
          <a:p>
            <a:pPr marL="444500" lvl="1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Società di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consulenza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advisory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rivolte a</a:t>
            </a:r>
          </a:p>
          <a:p>
            <a:pPr marL="901700" lvl="2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Studenti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, Ricercatori e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Docenti</a:t>
            </a:r>
            <a:endParaRPr lang="it-IT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901700" lvl="2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Imprenditori</a:t>
            </a:r>
            <a:endParaRPr lang="it-IT" sz="1800" dirty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901700" lvl="2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ヒラギノ角ゴ Pro W3"/>
                <a:cs typeface="ヒラギノ角ゴ Pro W3"/>
              </a:rPr>
              <a:t>Aziende interessate a creare  Spin-off</a:t>
            </a:r>
            <a:endParaRPr lang="it-IT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ヒラギノ角ゴ Pro W3"/>
              <a:cs typeface="ヒラギノ角ゴ Pro W3"/>
            </a:endParaRPr>
          </a:p>
          <a:p>
            <a:pPr marL="444500" lvl="1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Società pubblica con un modello di business innovativo, fortemente orientato al mercato e ai risultati</a:t>
            </a:r>
          </a:p>
          <a:p>
            <a:pPr marL="444500" lvl="1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Vincitrice nel 2004 del «Best Science-based Incubator award»</a:t>
            </a:r>
          </a:p>
          <a:p>
            <a:pPr marL="444500" lvl="1" indent="-444500" algn="just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Dal 2013, tra i Top Incubators del ranking UBI -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University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ヒラギノ角ゴ Pro W3"/>
                <a:cs typeface="ヒラギノ角ゴ Pro W3"/>
              </a:rPr>
              <a:t> Business Incubator (oggi 5° in Europa, 15° nel mondo)</a:t>
            </a:r>
          </a:p>
        </p:txBody>
      </p:sp>
      <p:grpSp>
        <p:nvGrpSpPr>
          <p:cNvPr id="20" name="Group 3"/>
          <p:cNvGrpSpPr/>
          <p:nvPr/>
        </p:nvGrpSpPr>
        <p:grpSpPr>
          <a:xfrm rot="1016843">
            <a:off x="1898334" y="3586571"/>
            <a:ext cx="1722549" cy="686397"/>
            <a:chOff x="107502" y="3257336"/>
            <a:chExt cx="2069701" cy="747728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502" y="3257336"/>
              <a:ext cx="2069701" cy="390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504" y="3614539"/>
              <a:ext cx="205200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ttp://www.i3p.it/files/2014_06_25_bannerHOME_montaggio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71"/>
          <a:stretch/>
        </p:blipFill>
        <p:spPr bwMode="auto">
          <a:xfrm rot="20332998">
            <a:off x="2321109" y="4662766"/>
            <a:ext cx="1424692" cy="10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3P - Jan 2007">
  <a:themeElements>
    <a:clrScheme name="Template I3P - Jan 20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I3P - Jan 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I3P - Jan 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I3P - Jan 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I3P - Jan 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I3P - Jan 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I3P - Jan 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I3P - Jan 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I3P - Jan 2007</Template>
  <TotalTime>15733</TotalTime>
  <Words>668</Words>
  <Application>Microsoft Office PowerPoint</Application>
  <PresentationFormat>On-screen Show (4:3)</PresentationFormat>
  <Paragraphs>144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ヒラギノ角ゴ Pro W3</vt:lpstr>
      <vt:lpstr>Template I3P - Jan 2007</vt:lpstr>
      <vt:lpstr>PowerPoint Presentation</vt:lpstr>
      <vt:lpstr>PowerPoint Presentation</vt:lpstr>
      <vt:lpstr>Indice</vt:lpstr>
      <vt:lpstr>Perché startup?</vt:lpstr>
      <vt:lpstr>PowerPoint Presentation</vt:lpstr>
      <vt:lpstr>PowerPoint Presentation</vt:lpstr>
      <vt:lpstr>PowerPoint Presentation</vt:lpstr>
      <vt:lpstr>PowerPoint Presentation</vt:lpstr>
      <vt:lpstr>L’esperienza di I3P</vt:lpstr>
      <vt:lpstr>L’esperienza di I3P</vt:lpstr>
      <vt:lpstr>PowerPoint Presentation</vt:lpstr>
      <vt:lpstr>PowerPoint Presentation</vt:lpstr>
      <vt:lpstr>PowerPoint Presentation</vt:lpstr>
      <vt:lpstr>PowerPoint Presentation</vt:lpstr>
    </vt:vector>
  </TitlesOfParts>
  <Company>Incubatore delle Imprese del Politecnico di Torino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Sandra Bocci</dc:creator>
  <cp:lastModifiedBy>Marco</cp:lastModifiedBy>
  <cp:revision>1483</cp:revision>
  <cp:lastPrinted>2014-09-16T13:15:34Z</cp:lastPrinted>
  <dcterms:created xsi:type="dcterms:W3CDTF">2002-09-10T09:38:27Z</dcterms:created>
  <dcterms:modified xsi:type="dcterms:W3CDTF">2015-09-28T14:49:47Z</dcterms:modified>
</cp:coreProperties>
</file>